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4" r:id="rId7"/>
    <p:sldId id="262" r:id="rId8"/>
    <p:sldId id="266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ADE"/>
    <a:srgbClr val="1CA19D"/>
    <a:srgbClr val="A6F0EE"/>
    <a:srgbClr val="1B9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95" y="53"/>
      </p:cViewPr>
      <p:guideLst>
        <p:guide orient="horz" pos="2160"/>
        <p:guide pos="3840"/>
        <p:guide pos="1118"/>
        <p:guide orient="horz" pos="3748"/>
        <p:guide pos="438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D796-2350-30F9-9853-18F00FF1A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417AF-02CD-B1A6-1F6A-E052BCB9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1C7B-3327-6412-28F2-8A65F840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EB01-E115-FD73-E971-E1ADD16E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1D89-2DD4-C7E2-A671-0BBF0586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85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2524-7688-861F-22A9-E7AA63E0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38BFD-5C5C-F76C-CE3E-59C990D0E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B33B-2FE4-BFC8-2606-4E500B8C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01FF-740D-F572-74D7-D2F2E1F1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820F-908A-19FE-753B-B7268069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49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A0708-B6D5-CE7E-FF80-030D0EE44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70AFC-E934-7E5B-D3A2-D68FD3D3F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09B6-91C5-2518-A5E8-AD1BA00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5654-B1C6-190D-20CF-7547CEE6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774A8-8297-FA84-8765-4A66FB62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26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C25A-D06E-B8E8-F180-C7C508E7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C19D-0ABF-B88D-0E2C-4FA590A5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0B8B1-4FE0-5D18-E92C-C3AEE05C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E6CF9-7215-6442-8581-9D22C9FA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38BFB-A34F-6C27-7D20-CBFE87FB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250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2A59-86E7-DA4C-AAE9-609F0EB0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B34DA-D0A1-2A14-0B42-43457FB2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1A6C-52D4-F295-6D88-F7E824D5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57FF-14C5-231A-6714-4B713057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07EC4-154C-8F32-D923-54982C48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705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0BFD-3667-CA81-C8E9-1A6B7E16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F0AD6-B6BE-99D1-2434-F1CF3D857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6B154-22DE-C503-3CAF-8E2577007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A19A0-C926-FA0A-2A02-6C988E2D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533EF-B3EC-DBC1-A47F-14D3A0C6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FAEA-9847-506C-5098-1612EB50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43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C4E6-E203-F086-93B6-B770FF38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A71CE-C1AF-94C7-7BA6-30E4AE3A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A72B0-D9A7-515F-2049-25B083E23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DE70A-ED3A-C661-C581-3A70B7E83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E56A1-6151-29B7-8169-89800AE0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03104-2EAD-59A6-A6DE-F77C0C38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72CFE-7C64-877C-DE84-0CBA23FC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7586D-6E3A-4F5C-089D-790A862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640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79B1-B211-8DB6-BADB-59CAF427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E445A-5971-7D07-C9A6-6296AE5E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373E1-E5A9-0A14-EFFE-4822D9BF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19180-0475-2418-4AE2-4588AC31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92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2EB22-6784-6530-13E4-C09CF764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F7B02-E89C-2F2F-FF26-2608037C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2C44D-D5C6-41B8-98C1-7766F149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12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8815-41F7-F496-DBBF-E46D961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CA8E-4BBB-EA10-9BB0-1AB5BC3A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B3E56-DF24-AF9F-21D2-EAF8354A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A8F59-FF20-EA8D-B344-13469999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46892-1DFF-9775-27F9-8FE5571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3472-BEE9-B4C3-8E1E-71FB82AF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47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DCBD-FFD9-E53E-A798-E3E8A99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0219-F0F2-CB72-759F-F2304D6A2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B7E40-21ED-6BC6-ADB9-53D99B581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40D0A-22F5-6BB2-D2DF-03200FC5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B419D-A6B4-9149-B5A0-4B8EC20F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E51FB-0C1F-3A5D-7431-315FDABA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342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02937-38DE-AD22-B494-20C77EAC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07F4-D7D0-D6EE-77D9-8498F8DA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C7CC-67D0-099A-EFA1-04F03196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E86A-0EEA-4407-BAD6-9F34D6E6E7F7}" type="datetimeFigureOut">
              <a:rPr lang="id-ID" smtClean="0"/>
              <a:t>12/12/2025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5B905-C31B-6F3A-1BA9-7DECF858E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5CB39-98EB-76A2-6AEA-CD5D60CF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BD90-1755-4021-A9CD-47A051021D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508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6DA4A1-F1D6-494E-1D14-629AF767A527}"/>
              </a:ext>
            </a:extLst>
          </p:cNvPr>
          <p:cNvSpPr/>
          <p:nvPr/>
        </p:nvSpPr>
        <p:spPr>
          <a:xfrm>
            <a:off x="9405473" y="406637"/>
            <a:ext cx="2628900" cy="345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B72BB2-99B6-2D7A-00A4-10511CACA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9" r="8809" b="16828"/>
          <a:stretch>
            <a:fillRect/>
          </a:stretch>
        </p:blipFill>
        <p:spPr>
          <a:xfrm>
            <a:off x="1674584" y="826519"/>
            <a:ext cx="9095016" cy="3215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5A30FD-89A6-5CFD-D485-A573F2B87CBE}"/>
              </a:ext>
            </a:extLst>
          </p:cNvPr>
          <p:cNvSpPr txBox="1">
            <a:spLocks/>
          </p:cNvSpPr>
          <p:nvPr/>
        </p:nvSpPr>
        <p:spPr>
          <a:xfrm>
            <a:off x="1674584" y="4070525"/>
            <a:ext cx="9223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Thermal Performance of a Solar Reflective Metal House in the Tropical Climate of Gorontalo, Indonesia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A6AB1-F76A-EDD4-0DF4-9D53FF9361B7}"/>
              </a:ext>
            </a:extLst>
          </p:cNvPr>
          <p:cNvSpPr txBox="1">
            <a:spLocks/>
          </p:cNvSpPr>
          <p:nvPr/>
        </p:nvSpPr>
        <p:spPr>
          <a:xfrm>
            <a:off x="1674584" y="5115409"/>
            <a:ext cx="781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 M Al-</a:t>
            </a:r>
            <a:r>
              <a:rPr lang="en-GB" b="1" dirty="0" err="1"/>
              <a:t>Aiyubi</a:t>
            </a:r>
            <a:r>
              <a:rPr lang="en-GB" b="1" baseline="30000" dirty="0"/>
              <a:t>*</a:t>
            </a:r>
            <a:r>
              <a:rPr lang="en-GB" b="1" dirty="0"/>
              <a:t>, </a:t>
            </a:r>
            <a:r>
              <a:rPr lang="en-GB" b="1" dirty="0" err="1"/>
              <a:t>Rahmayanti</a:t>
            </a:r>
            <a:r>
              <a:rPr lang="en-GB" b="1" dirty="0"/>
              <a:t>, N Pratiwi, N Mutmainnah, </a:t>
            </a:r>
            <a:r>
              <a:rPr lang="en-GB" b="1" dirty="0" err="1"/>
              <a:t>Syafriyani</a:t>
            </a:r>
            <a:r>
              <a:rPr lang="en-GB" b="1" dirty="0"/>
              <a:t>, W Saputra</a:t>
            </a:r>
            <a:endParaRPr lang="en-GB" b="1" baseline="30000" dirty="0"/>
          </a:p>
          <a:p>
            <a:r>
              <a:rPr lang="en-GB" dirty="0"/>
              <a:t>Department of Architecture, Universitas Negeri Gorontalo, Gorontalo, Indonesia</a:t>
            </a:r>
          </a:p>
          <a:p>
            <a:r>
              <a:rPr lang="en-GB" dirty="0"/>
              <a:t>*Emai : aiyubi@ung.ac.id</a:t>
            </a:r>
            <a:endParaRPr lang="en-GB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B3D20A-BF20-9AB6-75C2-FB9EAC8480EB}"/>
              </a:ext>
            </a:extLst>
          </p:cNvPr>
          <p:cNvSpPr txBox="1"/>
          <p:nvPr/>
        </p:nvSpPr>
        <p:spPr>
          <a:xfrm>
            <a:off x="129559" y="1230189"/>
            <a:ext cx="152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UNIVERSITAS</a:t>
            </a:r>
          </a:p>
          <a:p>
            <a:pPr algn="ctr"/>
            <a:r>
              <a:rPr lang="en-US" sz="1200" dirty="0"/>
              <a:t>NEGERI GORONTALO</a:t>
            </a:r>
            <a:endParaRPr lang="id-ID" sz="1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13FECF-F419-4EC3-75E8-E163E4C1A12D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88F1D5-2017-6CF5-FE1E-C4DBD331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F7624D8-2903-2C73-1994-762E9DD4D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A5CAFF8-1DF8-8357-3369-2DAD0CB0F723}"/>
              </a:ext>
            </a:extLst>
          </p:cNvPr>
          <p:cNvSpPr txBox="1"/>
          <p:nvPr/>
        </p:nvSpPr>
        <p:spPr>
          <a:xfrm>
            <a:off x="1674585" y="6145985"/>
            <a:ext cx="40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International Symposium and Workshop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on Sustainable Buildings, Cities, and Communities.</a:t>
            </a:r>
          </a:p>
          <a:p>
            <a:r>
              <a:rPr lang="en-US" sz="800" b="1" dirty="0">
                <a:solidFill>
                  <a:srgbClr val="44A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Sustainable Cooling for Cities: Designing for Hot and Humid Climates”</a:t>
            </a:r>
            <a:endParaRPr lang="en-ID" sz="800" b="1" dirty="0">
              <a:solidFill>
                <a:srgbClr val="44AA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A1C80-30C9-55B3-C20A-12B93379B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14" r="64902" b="94247"/>
          <a:stretch>
            <a:fillRect/>
          </a:stretch>
        </p:blipFill>
        <p:spPr>
          <a:xfrm>
            <a:off x="9405473" y="343833"/>
            <a:ext cx="2446926" cy="368596"/>
          </a:xfrm>
          <a:prstGeom prst="rect">
            <a:avLst/>
          </a:prstGeom>
        </p:spPr>
      </p:pic>
      <p:pic>
        <p:nvPicPr>
          <p:cNvPr id="2" name="Gambar 1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7B2D7205-6303-61FA-5AC5-5C4331EF13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" y="380850"/>
            <a:ext cx="893572" cy="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6BC9-C716-11F5-F70B-DF964AF9C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AAF8-4463-C429-8752-37274FAA85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774825" y="1705757"/>
            <a:ext cx="9218048" cy="3865159"/>
          </a:xfrm>
        </p:spPr>
        <p:txBody>
          <a:bodyPr>
            <a:normAutofit/>
          </a:bodyPr>
          <a:lstStyle/>
          <a:p>
            <a:r>
              <a:rPr lang="en-US" sz="2000" dirty="0"/>
              <a:t>Metal roofs and walls are widely used but have high thermal conductivity, causing indoor temperatures to rise 2–6°C compared to non-metal materials.</a:t>
            </a:r>
          </a:p>
          <a:p>
            <a:r>
              <a:rPr lang="en-US" sz="2000" dirty="0"/>
              <a:t>Reflective paint (cool roofs) offers an effective passive solution by reflecting solar radiation and reducing roof and wall surface temperatures.</a:t>
            </a:r>
          </a:p>
          <a:p>
            <a:r>
              <a:rPr lang="en-US" sz="2000" dirty="0"/>
              <a:t>Previous studies show reflective coatings can lower surface temperature by up to 6.6°C and indoor temperature by 9–12°C, improving thermal comfort without extra energy use.</a:t>
            </a:r>
          </a:p>
          <a:p>
            <a:r>
              <a:rPr lang="en-US" sz="2000" dirty="0"/>
              <a:t>Research in Gorontalo remains limited, especially full before–after thermal assessments of metal houses; this study evaluates their thermal performance and the effectiveness of reflective coatings for affordable tropical housing.</a:t>
            </a:r>
            <a:endParaRPr lang="en-ID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24ECE-C403-ABED-8BD5-B8679CAAE3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90156-2FEB-760B-6E4D-47723F8E6797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713529-FD73-0FD1-AE4F-15C361AAA04B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25B4F3-EAF0-97FA-DE5F-D994B30A3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88E90E-AA08-8741-49EA-B7A32DC6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pic>
        <p:nvPicPr>
          <p:cNvPr id="11" name="Gambar 10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CBD10C25-A54F-0BB8-D127-AB572FE527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0EF532CA-B868-09E5-82F9-552491EA0C80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7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B27D9-CAD5-71B6-C5CE-78B1E8E7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8475F5A-7F3F-8803-C844-5426D3AF4D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1000A-96DC-22EE-E735-FAE4C0CBCF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17A51-8D59-2324-D927-AA013424BD38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D5A818-B8C1-C59B-89EC-D33D0C97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66257A-762C-E244-9258-BC43BD9F3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415F8A6E-0AAA-36C7-2A92-1358556ECBBF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6" name="Gambar 5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50A1866D-BFA3-4C40-8707-5B288EB88A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2A4AC48D-1F2A-19D0-E2B4-A2AD628DB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3" y="2529896"/>
            <a:ext cx="6384283" cy="3010434"/>
          </a:xfrm>
          <a:prstGeom prst="rect">
            <a:avLst/>
          </a:prstGeom>
        </p:spPr>
      </p:pic>
      <p:pic>
        <p:nvPicPr>
          <p:cNvPr id="10" name="Gambar 9">
            <a:extLst>
              <a:ext uri="{FF2B5EF4-FFF2-40B4-BE49-F238E27FC236}">
                <a16:creationId xmlns:a16="http://schemas.microsoft.com/office/drawing/2014/main" id="{286B6DDA-C8BA-A196-EBC9-45E4A1F6F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518" y="335266"/>
            <a:ext cx="3145321" cy="235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ambar 10" descr="Sebuah gambar berisi outdoor, awan, langit, pohon&#10;&#10;Konten yang dihasilkan AI mungkin salah.">
            <a:extLst>
              <a:ext uri="{FF2B5EF4-FFF2-40B4-BE49-F238E27FC236}">
                <a16:creationId xmlns:a16="http://schemas.microsoft.com/office/drawing/2014/main" id="{0D04B847-0E1C-5804-3E2B-ED92908F03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517" y="3104057"/>
            <a:ext cx="3145322" cy="235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Kotak Teks 15">
            <a:extLst>
              <a:ext uri="{FF2B5EF4-FFF2-40B4-BE49-F238E27FC236}">
                <a16:creationId xmlns:a16="http://schemas.microsoft.com/office/drawing/2014/main" id="{3A8951F8-5383-E5C1-E978-7B3FFE2AC790}"/>
              </a:ext>
            </a:extLst>
          </p:cNvPr>
          <p:cNvSpPr txBox="1"/>
          <p:nvPr/>
        </p:nvSpPr>
        <p:spPr>
          <a:xfrm>
            <a:off x="771526" y="1529556"/>
            <a:ext cx="6039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ea typeface="Times New Roman" panose="02020603050405020304" pitchFamily="18" charset="0"/>
              </a:rPr>
              <a:t>This study was conducted at a </a:t>
            </a:r>
            <a:r>
              <a:rPr lang="en-ID" sz="1800" dirty="0" err="1">
                <a:effectLst/>
                <a:ea typeface="Times New Roman" panose="02020603050405020304" pitchFamily="18" charset="0"/>
              </a:rPr>
              <a:t>BeCool</a:t>
            </a:r>
            <a:r>
              <a:rPr lang="en-ID" sz="1800" dirty="0">
                <a:effectLst/>
                <a:ea typeface="Times New Roman" panose="02020603050405020304" pitchFamily="18" charset="0"/>
              </a:rPr>
              <a:t> CSR project house in </a:t>
            </a:r>
            <a:r>
              <a:rPr lang="en-ID" sz="1800" dirty="0" err="1">
                <a:effectLst/>
                <a:ea typeface="Times New Roman" panose="02020603050405020304" pitchFamily="18" charset="0"/>
              </a:rPr>
              <a:t>Dutohe</a:t>
            </a:r>
            <a:r>
              <a:rPr lang="en-ID" sz="1800" dirty="0">
                <a:effectLst/>
                <a:ea typeface="Times New Roman" panose="02020603050405020304" pitchFamily="18" charset="0"/>
              </a:rPr>
              <a:t> Village, Bone </a:t>
            </a:r>
            <a:r>
              <a:rPr lang="en-ID" sz="1800" dirty="0" err="1">
                <a:effectLst/>
                <a:ea typeface="Times New Roman" panose="02020603050405020304" pitchFamily="18" charset="0"/>
              </a:rPr>
              <a:t>Bolango</a:t>
            </a:r>
            <a:r>
              <a:rPr lang="en-ID" sz="1800" dirty="0">
                <a:effectLst/>
                <a:ea typeface="Times New Roman" panose="02020603050405020304" pitchFamily="18" charset="0"/>
              </a:rPr>
              <a:t> Regency, Gorontalo, at coordinates 0°32'37.3" N and 123°07'10.7" E.</a:t>
            </a:r>
            <a:endParaRPr lang="en-ID" dirty="0"/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id="{9C7ABDC5-D6C6-BDB8-1AA6-77818A33B8D7}"/>
              </a:ext>
            </a:extLst>
          </p:cNvPr>
          <p:cNvSpPr txBox="1"/>
          <p:nvPr/>
        </p:nvSpPr>
        <p:spPr>
          <a:xfrm>
            <a:off x="838200" y="5504192"/>
            <a:ext cx="6369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Sabon"/>
                <a:ea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GB" sz="1800" dirty="0" err="1">
                <a:effectLst/>
                <a:latin typeface="Sabon"/>
                <a:ea typeface="Times New Roman" panose="02020603050405020304" pitchFamily="18" charset="0"/>
                <a:cs typeface="Times New Roman" panose="02020603050405020304" pitchFamily="18" charset="0"/>
              </a:rPr>
              <a:t>BeCool</a:t>
            </a:r>
            <a:r>
              <a:rPr lang="en-GB" sz="1800" dirty="0">
                <a:effectLst/>
                <a:latin typeface="Sabon"/>
                <a:ea typeface="Times New Roman" panose="02020603050405020304" pitchFamily="18" charset="0"/>
                <a:cs typeface="Times New Roman" panose="02020603050405020304" pitchFamily="18" charset="0"/>
              </a:rPr>
              <a:t> House Location </a:t>
            </a:r>
            <a:endParaRPr lang="en-ID" dirty="0"/>
          </a:p>
        </p:txBody>
      </p:sp>
      <p:sp>
        <p:nvSpPr>
          <p:cNvPr id="18" name="Kotak Teks 17">
            <a:extLst>
              <a:ext uri="{FF2B5EF4-FFF2-40B4-BE49-F238E27FC236}">
                <a16:creationId xmlns:a16="http://schemas.microsoft.com/office/drawing/2014/main" id="{EC9F3D4C-4B01-1031-F48E-FADCABE45897}"/>
              </a:ext>
            </a:extLst>
          </p:cNvPr>
          <p:cNvSpPr txBox="1"/>
          <p:nvPr/>
        </p:nvSpPr>
        <p:spPr>
          <a:xfrm>
            <a:off x="7381368" y="5555342"/>
            <a:ext cx="398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Figure 2. Pre-Painting &amp; Post-Painting</a:t>
            </a:r>
            <a:endParaRPr lang="en-ID" dirty="0"/>
          </a:p>
        </p:txBody>
      </p:sp>
      <p:sp>
        <p:nvSpPr>
          <p:cNvPr id="19" name="Panah: Bawah 18">
            <a:extLst>
              <a:ext uri="{FF2B5EF4-FFF2-40B4-BE49-F238E27FC236}">
                <a16:creationId xmlns:a16="http://schemas.microsoft.com/office/drawing/2014/main" id="{492A3A49-A9AC-D56F-AD3E-D1239F625B3D}"/>
              </a:ext>
            </a:extLst>
          </p:cNvPr>
          <p:cNvSpPr/>
          <p:nvPr/>
        </p:nvSpPr>
        <p:spPr>
          <a:xfrm>
            <a:off x="9090482" y="2346465"/>
            <a:ext cx="807395" cy="695944"/>
          </a:xfrm>
          <a:prstGeom prst="downArrow">
            <a:avLst/>
          </a:prstGeom>
          <a:solidFill>
            <a:srgbClr val="818C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6A47633-0218-302A-A94B-87D595295CF4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9818E9-B1F4-C482-5B57-CA0D7581B1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86BC9-C716-11F5-F70B-DF964AF9C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E5235D-F6A3-3CD1-F682-86B91DDD9E46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E62011-412C-6DFD-A9D0-6830B836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D61A04-2C9D-407A-0D42-FEB896CE7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4" name="TextBox 6">
            <a:extLst>
              <a:ext uri="{FF2B5EF4-FFF2-40B4-BE49-F238E27FC236}">
                <a16:creationId xmlns:a16="http://schemas.microsoft.com/office/drawing/2014/main" id="{A24C9D0A-9A2E-6494-F8ED-F829982C943C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6" name="Gambar 5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295EA3E4-9204-3E40-EAA4-AB3C2FB4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  <p:sp>
        <p:nvSpPr>
          <p:cNvPr id="16" name="Kotak Teks 15">
            <a:extLst>
              <a:ext uri="{FF2B5EF4-FFF2-40B4-BE49-F238E27FC236}">
                <a16:creationId xmlns:a16="http://schemas.microsoft.com/office/drawing/2014/main" id="{6BE79775-92D7-EE04-03AC-911AECC605D9}"/>
              </a:ext>
            </a:extLst>
          </p:cNvPr>
          <p:cNvSpPr txBox="1"/>
          <p:nvPr/>
        </p:nvSpPr>
        <p:spPr>
          <a:xfrm>
            <a:off x="771526" y="1529556"/>
            <a:ext cx="45728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ea typeface="Times New Roman" panose="02020603050405020304" pitchFamily="18" charset="0"/>
              </a:rPr>
              <a:t>This study employed a direct measurement approach conducted in two phases: before and after the application of reflective paint to the building surfaces.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Data collection utilised an </a:t>
            </a:r>
            <a:r>
              <a:rPr lang="en-ID" dirty="0" err="1"/>
              <a:t>Elitech</a:t>
            </a:r>
            <a:r>
              <a:rPr lang="en-ID" dirty="0"/>
              <a:t> RC-4HC to record surface and black-bulb temperatures, and an MT-893 Thermo-Hygrometer to measure indoor and outdoor air temperatures and humidity (Figure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ea typeface="Times New Roman" panose="02020603050405020304" pitchFamily="18" charset="0"/>
              </a:rPr>
              <a:t>All instruments were positioned on each wall at 160 cm above the floor, as well as on the roof surface. Additional black-bulb temperature measurements were recorded outside the building (Figure 4).</a:t>
            </a:r>
            <a:endParaRPr lang="en-ID" dirty="0"/>
          </a:p>
        </p:txBody>
      </p:sp>
      <p:pic>
        <p:nvPicPr>
          <p:cNvPr id="20" name="Gambar 19" descr="Elitech RC-4HC USB Temperature and Humidity Data Logger - IndoNusa Tekno">
            <a:extLst>
              <a:ext uri="{FF2B5EF4-FFF2-40B4-BE49-F238E27FC236}">
                <a16:creationId xmlns:a16="http://schemas.microsoft.com/office/drawing/2014/main" id="{468B6D59-5845-209A-ED03-204F7461B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358" y="4129169"/>
            <a:ext cx="1374537" cy="136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ambar 20" descr="BLACKGLOBE-L Temperature Sensor for Measuring Heat Stress">
            <a:extLst>
              <a:ext uri="{FF2B5EF4-FFF2-40B4-BE49-F238E27FC236}">
                <a16:creationId xmlns:a16="http://schemas.microsoft.com/office/drawing/2014/main" id="{C6147AB2-EDDD-4301-3212-333C6E6D8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5635" y="4258105"/>
            <a:ext cx="755813" cy="114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ambar 21" descr="MT-893 | Digital Large Character Thermo Hygrometer MT-893 | MOTHERTOOL |  MISUMI Indonesia">
            <a:extLst>
              <a:ext uri="{FF2B5EF4-FFF2-40B4-BE49-F238E27FC236}">
                <a16:creationId xmlns:a16="http://schemas.microsoft.com/office/drawing/2014/main" id="{D54FF114-9EF3-47B5-DB73-FB8B73E40D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8414"/>
          <a:stretch>
            <a:fillRect/>
          </a:stretch>
        </p:blipFill>
        <p:spPr bwMode="auto">
          <a:xfrm>
            <a:off x="9184262" y="4193449"/>
            <a:ext cx="1781610" cy="1170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ambar 23">
            <a:extLst>
              <a:ext uri="{FF2B5EF4-FFF2-40B4-BE49-F238E27FC236}">
                <a16:creationId xmlns:a16="http://schemas.microsoft.com/office/drawing/2014/main" id="{9CEEEC35-5201-70F6-9E38-C9D8AB8137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1448" y="658063"/>
            <a:ext cx="6815614" cy="2947046"/>
          </a:xfrm>
          <a:prstGeom prst="rect">
            <a:avLst/>
          </a:prstGeom>
        </p:spPr>
      </p:pic>
      <p:sp>
        <p:nvSpPr>
          <p:cNvPr id="25" name="Kotak Teks 24">
            <a:extLst>
              <a:ext uri="{FF2B5EF4-FFF2-40B4-BE49-F238E27FC236}">
                <a16:creationId xmlns:a16="http://schemas.microsoft.com/office/drawing/2014/main" id="{3FC9B968-8462-0EDC-2D10-8ECDA7E8DE3A}"/>
              </a:ext>
            </a:extLst>
          </p:cNvPr>
          <p:cNvSpPr txBox="1"/>
          <p:nvPr/>
        </p:nvSpPr>
        <p:spPr>
          <a:xfrm>
            <a:off x="5251839" y="375696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Figure 4.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Measurement Point</a:t>
            </a:r>
            <a:endParaRPr lang="en-ID" sz="1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3" name="Kotak Teks 22">
            <a:extLst>
              <a:ext uri="{FF2B5EF4-FFF2-40B4-BE49-F238E27FC236}">
                <a16:creationId xmlns:a16="http://schemas.microsoft.com/office/drawing/2014/main" id="{B95E68B8-18F5-829A-D883-EF156C70621F}"/>
              </a:ext>
            </a:extLst>
          </p:cNvPr>
          <p:cNvSpPr txBox="1"/>
          <p:nvPr/>
        </p:nvSpPr>
        <p:spPr>
          <a:xfrm>
            <a:off x="6096000" y="5468228"/>
            <a:ext cx="472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Figure 3.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Measurement Tools</a:t>
            </a:r>
            <a:endParaRPr lang="en-ID" sz="1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E568B578-C864-51F3-2ED1-71966578A050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63679E-C276-29DA-F068-57CD131920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86BC9-C716-11F5-F70B-DF964AF9C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E0EED-62EF-460F-BAC4-0B05FE9F3390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08B2F-F2D5-8959-5585-B1EBB378A0FB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6DD95F-BA94-1052-2104-F911E0DFA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AB460F-B2DD-4796-5315-B81A7581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6" name="Kotak Teks 5">
            <a:extLst>
              <a:ext uri="{FF2B5EF4-FFF2-40B4-BE49-F238E27FC236}">
                <a16:creationId xmlns:a16="http://schemas.microsoft.com/office/drawing/2014/main" id="{6BD1ECB6-A7B4-BCB6-D7F1-5D5CB2EA82A8}"/>
              </a:ext>
            </a:extLst>
          </p:cNvPr>
          <p:cNvSpPr txBox="1"/>
          <p:nvPr/>
        </p:nvSpPr>
        <p:spPr>
          <a:xfrm>
            <a:off x="771526" y="1529556"/>
            <a:ext cx="50473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Surface temperatures increase significantly between 11:00 and 15:00, with the roof being the hottest element, followed by the south and east walls.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Reflective paint effectively reduces temperatures across all building elements, with the greatest reductions on the roof (4–5°C) and the east wall (up to 7°C).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Walls with lower solar exposure (north and west) show only minor reductions (about 1–2°C), indicating that effectiveness is strongly influenced by orientation.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Overall, reflective paint is an effective passive strategy for reducing heat accumulation in buildings in tropical climates.</a:t>
            </a:r>
            <a:endParaRPr lang="en-ID" dirty="0"/>
          </a:p>
        </p:txBody>
      </p:sp>
      <p:pic>
        <p:nvPicPr>
          <p:cNvPr id="13" name="Gambar 12" descr="Sebuah gambar berisi teks, cuplikan layar, garis, Plot&#10;&#10;Konten yang dihasilkan AI mungkin salah.">
            <a:extLst>
              <a:ext uri="{FF2B5EF4-FFF2-40B4-BE49-F238E27FC236}">
                <a16:creationId xmlns:a16="http://schemas.microsoft.com/office/drawing/2014/main" id="{10355C66-12A2-0581-EF32-F4B130E8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27"/>
          <a:stretch>
            <a:fillRect/>
          </a:stretch>
        </p:blipFill>
        <p:spPr>
          <a:xfrm>
            <a:off x="6461579" y="111761"/>
            <a:ext cx="5106442" cy="26325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Gambar 13" descr="Sebuah gambar berisi teks, Plot, garis, cuplikan layar&#10;&#10;Konten yang dihasilkan AI mungkin salah.">
            <a:extLst>
              <a:ext uri="{FF2B5EF4-FFF2-40B4-BE49-F238E27FC236}">
                <a16:creationId xmlns:a16="http://schemas.microsoft.com/office/drawing/2014/main" id="{81E94E40-A84B-1991-0DF2-A0C7B7864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79" y="2744320"/>
            <a:ext cx="5106442" cy="28013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ampungan Konten 2">
            <a:extLst>
              <a:ext uri="{FF2B5EF4-FFF2-40B4-BE49-F238E27FC236}">
                <a16:creationId xmlns:a16="http://schemas.microsoft.com/office/drawing/2014/main" id="{BF90684E-E279-5D64-A063-91EA80191DD0}"/>
              </a:ext>
            </a:extLst>
          </p:cNvPr>
          <p:cNvSpPr txBox="1">
            <a:spLocks/>
          </p:cNvSpPr>
          <p:nvPr/>
        </p:nvSpPr>
        <p:spPr>
          <a:xfrm>
            <a:off x="6373093" y="5585778"/>
            <a:ext cx="5389985" cy="32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D" sz="1600" b="1" dirty="0"/>
              <a:t>Figure 5. </a:t>
            </a:r>
            <a:r>
              <a:rPr lang="en-ID" sz="1600" dirty="0"/>
              <a:t>Surface Temperature Pre-Painting  &amp; Post-Panting</a:t>
            </a:r>
            <a:endParaRPr lang="en-ID" sz="1050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0E4BD561-6453-C247-F9B1-09EF80316BE4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17" name="Gambar 16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647B1FC2-5CDF-13FF-A64D-6238FD1998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2992-EE0E-D8B3-06DD-6F718EC38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C6FB51-FDA5-CC8B-C545-BFB2B9A04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92D0F-01BF-6902-119C-45F9581B0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98B0C4-405E-00DE-7F96-C809070A09CF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58DD11-3FDC-640A-BEB3-EE01EA940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4B32DA-8EC4-FF92-B924-8B7C0228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6" name="Kotak Teks 5">
            <a:extLst>
              <a:ext uri="{FF2B5EF4-FFF2-40B4-BE49-F238E27FC236}">
                <a16:creationId xmlns:a16="http://schemas.microsoft.com/office/drawing/2014/main" id="{E30D5C09-B3A4-02DE-B836-4C74FD9E8E96}"/>
              </a:ext>
            </a:extLst>
          </p:cNvPr>
          <p:cNvSpPr txBox="1"/>
          <p:nvPr/>
        </p:nvSpPr>
        <p:spPr>
          <a:xfrm>
            <a:off x="771527" y="1529556"/>
            <a:ext cx="58004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Reflective paint significantly reduces heat absorption on building surfaces, resulting in a much smaller increase in indoor temperature compared to the sharp rise of outdoor temperature, which can exceed 50°C.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Indoor temperatures remain relatively stable (33–35.5°C) despite large fluctuations outdoors, showing that reflective paint effectively minimizes sudden thermal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A substantial temperature difference of 16–17°C between indoor and outdoor conditions during peak heat hours confirms the strong role of reflective paint in limiting heat transfer into the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Reflective paint does not cool the room directly, but reduces solar radiation and heat absorption on surfaces, thereby decreasing heat gain and improving indoor thermal comfort under extreme outdoor temperatures.</a:t>
            </a:r>
          </a:p>
        </p:txBody>
      </p:sp>
      <p:sp>
        <p:nvSpPr>
          <p:cNvPr id="15" name="Tampungan Konten 2">
            <a:extLst>
              <a:ext uri="{FF2B5EF4-FFF2-40B4-BE49-F238E27FC236}">
                <a16:creationId xmlns:a16="http://schemas.microsoft.com/office/drawing/2014/main" id="{14E88118-18F3-05BD-9F10-543C0D0E7BA6}"/>
              </a:ext>
            </a:extLst>
          </p:cNvPr>
          <p:cNvSpPr txBox="1">
            <a:spLocks/>
          </p:cNvSpPr>
          <p:nvPr/>
        </p:nvSpPr>
        <p:spPr>
          <a:xfrm>
            <a:off x="6802014" y="4764210"/>
            <a:ext cx="5389985" cy="32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600" b="1" dirty="0"/>
              <a:t>Figure 6. </a:t>
            </a:r>
            <a:r>
              <a:rPr lang="en-GB" sz="1600" dirty="0"/>
              <a:t>Difference in indoor and outdoor air temperature</a:t>
            </a:r>
            <a:endParaRPr lang="en-ID" sz="1600" dirty="0"/>
          </a:p>
        </p:txBody>
      </p:sp>
      <p:pic>
        <p:nvPicPr>
          <p:cNvPr id="3" name="Gambar 2" descr="Sebuah gambar berisi teks, Plot, garis, Font&#10;&#10;Konten yang dihasilkan AI mungkin salah.">
            <a:extLst>
              <a:ext uri="{FF2B5EF4-FFF2-40B4-BE49-F238E27FC236}">
                <a16:creationId xmlns:a16="http://schemas.microsoft.com/office/drawing/2014/main" id="{98593EED-C17C-56C8-6343-D6999833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411" y="1585523"/>
            <a:ext cx="4781796" cy="30555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F9783-3718-B4DF-46AD-A7B6ADCD3A4A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8" name="Gambar 7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FB75C817-8401-F389-06C0-D7CFB56675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3EE2987E-09E5-41CD-2A59-3969F0378883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1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3CF424-19FF-A331-5533-459DB8A65D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86BC9-C716-11F5-F70B-DF964AF9C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id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AAF8-4463-C429-8752-37274FAA85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774825" y="1705757"/>
            <a:ext cx="9218048" cy="3865159"/>
          </a:xfrm>
        </p:spPr>
        <p:txBody>
          <a:bodyPr>
            <a:normAutofit/>
          </a:bodyPr>
          <a:lstStyle/>
          <a:p>
            <a:r>
              <a:rPr lang="en-US" sz="2000" dirty="0"/>
              <a:t>Reflective paint effectively improves thermal performance by reducing surface heat absorption and keeping indoor temperatures more stable.</a:t>
            </a:r>
          </a:p>
          <a:p>
            <a:r>
              <a:rPr lang="en-US" sz="2000" dirty="0"/>
              <a:t>Despite extreme outdoor conditions with temperatures above 50°C, indoor temperatures increase more slowly, with differences reaching 16–17°C during peak heat hours.</a:t>
            </a:r>
          </a:p>
          <a:p>
            <a:r>
              <a:rPr lang="en-US" sz="2000" dirty="0"/>
              <a:t>Stable indoor temperature and humidity show that reflective paint reduces heat transfer and mitigates sudden thermal fluctuations.</a:t>
            </a:r>
          </a:p>
          <a:p>
            <a:r>
              <a:rPr lang="en-US" sz="2000" dirty="0"/>
              <a:t>Future studies should include long-term monitoring and tests on different </a:t>
            </a:r>
            <a:r>
              <a:rPr lang="en-US" sz="2000" dirty="0" err="1"/>
              <a:t>colours</a:t>
            </a:r>
            <a:r>
              <a:rPr lang="en-US" sz="2000" dirty="0"/>
              <a:t>, materials, and weather conditions to assess durability and effectiveness in tropical climates.</a:t>
            </a:r>
            <a:endParaRPr lang="en-ID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15ABD9-45EA-742D-997B-D111E62DBEC6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DEEE70-B312-EAB3-BCE8-B485516B3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DE513D-5829-6D50-F262-359DAC538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64B3FA7-989D-AF2F-4839-7C7AE0033F1E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9" name="Gambar 8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314FD3AB-40FF-BD78-8B29-E9AF2A7F43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83AEAD9-F153-2EE7-723A-19508BC4746D}"/>
              </a:ext>
            </a:extLst>
          </p:cNvPr>
          <p:cNvSpPr txBox="1"/>
          <p:nvPr/>
        </p:nvSpPr>
        <p:spPr>
          <a:xfrm>
            <a:off x="4228855" y="626547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Thermal Performance of a Solar Reflective Metal House in the Tropical Climate of Gorontalo, Indonesia | T. M. Al-Aiyubi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7CBDD-50B8-53F2-832F-BA9CD718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7FBB80-15C0-CA62-EA38-7462C646F9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4824" y="5949950"/>
            <a:ext cx="10417175" cy="908050"/>
          </a:xfrm>
          <a:prstGeom prst="rect">
            <a:avLst/>
          </a:prstGeom>
          <a:gradFill flip="none" rotWithShape="1">
            <a:gsLst>
              <a:gs pos="6000">
                <a:srgbClr val="44AADE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83F63-9D93-982E-3835-3EBF9AB697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5325" y="705417"/>
            <a:ext cx="10658473" cy="100034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DAFD-6452-6D0F-B60A-C1F6D1B5D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774825" y="1705757"/>
            <a:ext cx="9218048" cy="3865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R. Yin, H. C. Putra, and R. Levinson, “Evaluation of various passive cooling solutions in decarbonizing the Indonesian residential building sector in tropical climates,” 2024.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S. Adela Putri, “Vegetation and cool materials on building envelopes: Impacts on indoor temperature and energy use in Indonesian tropical residential buildings,” 2024, </a:t>
            </a:r>
            <a:r>
              <a:rPr lang="en-US" sz="2000" dirty="0" err="1"/>
              <a:t>doi</a:t>
            </a:r>
            <a:r>
              <a:rPr lang="en-US" sz="2000" dirty="0"/>
              <a:t>: 10.5258/SOTON/P1198.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P. </a:t>
            </a:r>
            <a:r>
              <a:rPr lang="en-US" sz="2000" dirty="0" err="1"/>
              <a:t>Łapka</a:t>
            </a:r>
            <a:r>
              <a:rPr lang="en-US" sz="2000" dirty="0"/>
              <a:t>, F. Dietrich, P. </a:t>
            </a:r>
            <a:r>
              <a:rPr lang="en-US" sz="2000" dirty="0" err="1"/>
              <a:t>Furmański</a:t>
            </a:r>
            <a:r>
              <a:rPr lang="en-US" sz="2000" dirty="0"/>
              <a:t>, M. Sinka, G. </a:t>
            </a:r>
            <a:r>
              <a:rPr lang="en-US" sz="2000" dirty="0" err="1"/>
              <a:t>Sahmenko</a:t>
            </a:r>
            <a:r>
              <a:rPr lang="en-US" sz="2000" dirty="0"/>
              <a:t>, and D. Bajare, “Experimental and numerical estimation of thermal conductivity of bio-based building composite materials with an enhanced thermal capacity,” J. Energy Storage, vol. 97, p. 112943, 2024, </a:t>
            </a:r>
            <a:r>
              <a:rPr lang="en-US" sz="2000" dirty="0" err="1"/>
              <a:t>doi</a:t>
            </a:r>
            <a:r>
              <a:rPr lang="en-US" sz="2000" dirty="0"/>
              <a:t>: 10.1016/j.est.2024.112943.</a:t>
            </a:r>
          </a:p>
          <a:p>
            <a:pPr marL="0" indent="0">
              <a:buNone/>
            </a:pPr>
            <a:r>
              <a:rPr lang="en-ID" sz="2000" dirty="0"/>
              <a:t>………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85689-BBC2-9124-40D3-A1663AACE580}"/>
              </a:ext>
            </a:extLst>
          </p:cNvPr>
          <p:cNvSpPr txBox="1"/>
          <p:nvPr/>
        </p:nvSpPr>
        <p:spPr>
          <a:xfrm>
            <a:off x="4044127" y="6283945"/>
            <a:ext cx="7812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Research / Invention Title /</a:t>
            </a:r>
            <a:r>
              <a:rPr lang="id-ID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Design / Patented Product</a:t>
            </a:r>
            <a:r>
              <a:rPr lang="id-ID" sz="1200" dirty="0">
                <a:solidFill>
                  <a:schemeClr val="bg1"/>
                </a:solidFill>
              </a:rPr>
              <a:t> | </a:t>
            </a:r>
            <a:r>
              <a:rPr lang="id-ID" sz="1200" dirty="0" err="1">
                <a:solidFill>
                  <a:schemeClr val="bg1"/>
                </a:solidFill>
              </a:rPr>
              <a:t>Lead</a:t>
            </a:r>
            <a:r>
              <a:rPr lang="id-ID" sz="1200" dirty="0">
                <a:solidFill>
                  <a:schemeClr val="bg1"/>
                </a:solidFill>
              </a:rPr>
              <a:t> </a:t>
            </a:r>
            <a:r>
              <a:rPr lang="id-ID" sz="1200" dirty="0" err="1">
                <a:solidFill>
                  <a:schemeClr val="bg1"/>
                </a:solidFill>
              </a:rPr>
              <a:t>Researcher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E45600-F7E2-1C39-CCAB-A98F9CA6ED86}"/>
              </a:ext>
            </a:extLst>
          </p:cNvPr>
          <p:cNvGrpSpPr/>
          <p:nvPr/>
        </p:nvGrpSpPr>
        <p:grpSpPr>
          <a:xfrm>
            <a:off x="-21738" y="4849639"/>
            <a:ext cx="1834688" cy="2113507"/>
            <a:chOff x="-21738" y="4849639"/>
            <a:chExt cx="1834688" cy="21135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5F33A0-8586-69B4-CDE1-A826A31BB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5"/>
            <a:stretch>
              <a:fillRect/>
            </a:stretch>
          </p:blipFill>
          <p:spPr>
            <a:xfrm>
              <a:off x="-21738" y="4849639"/>
              <a:ext cx="793264" cy="2113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26B3D1-E343-71E3-C506-79B2F848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4" t="19701"/>
            <a:stretch>
              <a:fillRect/>
            </a:stretch>
          </p:blipFill>
          <p:spPr>
            <a:xfrm>
              <a:off x="823913" y="5862638"/>
              <a:ext cx="989037" cy="933846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79B33ED-AD8F-56E0-2BAA-D9B811473BB7}"/>
              </a:ext>
            </a:extLst>
          </p:cNvPr>
          <p:cNvSpPr txBox="1"/>
          <p:nvPr/>
        </p:nvSpPr>
        <p:spPr>
          <a:xfrm>
            <a:off x="884301" y="335406"/>
            <a:ext cx="352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UNIVERSITAS</a:t>
            </a:r>
          </a:p>
          <a:p>
            <a:r>
              <a:rPr lang="en-US" sz="1400" b="1" dirty="0"/>
              <a:t>NEGERI GORONTALO</a:t>
            </a:r>
            <a:endParaRPr lang="id-ID" sz="1400" b="1" dirty="0"/>
          </a:p>
        </p:txBody>
      </p:sp>
      <p:pic>
        <p:nvPicPr>
          <p:cNvPr id="9" name="Gambar 8" descr="Sebuah gambar berisi lambang, simbol, puncak, papan klip&#10;&#10;Konten yang dihasilkan AI mungkin salah.">
            <a:extLst>
              <a:ext uri="{FF2B5EF4-FFF2-40B4-BE49-F238E27FC236}">
                <a16:creationId xmlns:a16="http://schemas.microsoft.com/office/drawing/2014/main" id="{9FB6647E-5A52-BFD2-DC91-5F3BA9DD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6" y="293699"/>
            <a:ext cx="546446" cy="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996</Words>
  <Application>Microsoft Office PowerPoint</Application>
  <PresentationFormat>Layar Lebar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Sabon</vt:lpstr>
      <vt:lpstr>Times New Roman</vt:lpstr>
      <vt:lpstr>Office Theme</vt:lpstr>
      <vt:lpstr>Presentasi PowerPoint</vt:lpstr>
      <vt:lpstr>Introduction</vt:lpstr>
      <vt:lpstr>Method</vt:lpstr>
      <vt:lpstr>Method</vt:lpstr>
      <vt:lpstr>Result and Discussion</vt:lpstr>
      <vt:lpstr>Result and Discussion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Yudhistira Kusuma</dc:creator>
  <cp:lastModifiedBy>tmaiyubi</cp:lastModifiedBy>
  <cp:revision>9</cp:revision>
  <dcterms:created xsi:type="dcterms:W3CDTF">2024-01-25T02:46:20Z</dcterms:created>
  <dcterms:modified xsi:type="dcterms:W3CDTF">2025-12-12T02:34:44Z</dcterms:modified>
</cp:coreProperties>
</file>