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96" y="5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40816" y="1715647"/>
            <a:ext cx="8738648" cy="1470025"/>
          </a:xfrm>
        </p:spPr>
        <p:txBody>
          <a:bodyPr>
            <a:normAutofit fontScale="90000"/>
          </a:bodyPr>
          <a:lstStyle/>
          <a:p>
            <a:r>
              <a:rPr dirty="0"/>
              <a:t>Linking Daylight Illuminance and Internal Heat Gains in a Tropical Room Model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661" y="3763651"/>
            <a:ext cx="6660038" cy="2514600"/>
          </a:xfrm>
        </p:spPr>
        <p:txBody>
          <a:bodyPr>
            <a:normAutofit fontScale="92500" lnSpcReduction="10000"/>
          </a:bodyPr>
          <a:lstStyle/>
          <a:p>
            <a:r>
              <a:rPr dirty="0"/>
              <a:t>M. S. S. </a:t>
            </a:r>
            <a:r>
              <a:rPr dirty="0" err="1"/>
              <a:t>Purnama</a:t>
            </a:r>
            <a:r>
              <a:rPr dirty="0"/>
              <a:t>, B. P. </a:t>
            </a:r>
            <a:r>
              <a:rPr dirty="0" err="1"/>
              <a:t>Alam</a:t>
            </a:r>
            <a:r>
              <a:rPr dirty="0"/>
              <a:t>, O. S. Tiara, N. R. </a:t>
            </a:r>
            <a:r>
              <a:rPr dirty="0" err="1"/>
              <a:t>Dewi</a:t>
            </a:r>
            <a:r>
              <a:rPr dirty="0"/>
              <a:t>, R. </a:t>
            </a:r>
            <a:r>
              <a:rPr dirty="0" err="1" smtClean="0"/>
              <a:t>Rejoni</a:t>
            </a:r>
            <a:endParaRPr lang="en-US" dirty="0" smtClean="0"/>
          </a:p>
          <a:p>
            <a:endParaRPr dirty="0"/>
          </a:p>
          <a:p>
            <a:r>
              <a:rPr dirty="0"/>
              <a:t>Architecture Department, University of </a:t>
            </a:r>
            <a:r>
              <a:rPr dirty="0" err="1"/>
              <a:t>Indraprasta</a:t>
            </a:r>
            <a:r>
              <a:rPr dirty="0"/>
              <a:t> PGRI, Jakarta, Indonesia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470" y="243486"/>
            <a:ext cx="10972800" cy="1143000"/>
          </a:xfrm>
        </p:spPr>
        <p:txBody>
          <a:bodyPr/>
          <a:lstStyle/>
          <a:p>
            <a:pPr algn="r"/>
            <a:r>
              <a:rPr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332037"/>
            <a:ext cx="10972800" cy="4525963"/>
          </a:xfrm>
        </p:spPr>
        <p:txBody>
          <a:bodyPr/>
          <a:lstStyle/>
          <a:p>
            <a:pPr algn="just"/>
            <a:r>
              <a:rPr dirty="0"/>
              <a:t>High cooling energy demand in tropical buildings</a:t>
            </a:r>
          </a:p>
          <a:p>
            <a:pPr lvl="1" algn="just"/>
            <a:r>
              <a:rPr dirty="0"/>
              <a:t>Hot–humid climate: high solar radiation and internal loads</a:t>
            </a:r>
          </a:p>
          <a:p>
            <a:pPr lvl="1" algn="just"/>
            <a:r>
              <a:rPr dirty="0"/>
              <a:t>Passive cooling as key sustainability strategy</a:t>
            </a:r>
          </a:p>
          <a:p>
            <a:pPr lvl="1" algn="just"/>
            <a:r>
              <a:rPr dirty="0"/>
              <a:t>Artificial lighting contributes to internal heat gains</a:t>
            </a:r>
          </a:p>
          <a:p>
            <a:pPr lvl="1" algn="just"/>
            <a:r>
              <a:rPr dirty="0"/>
              <a:t>Need to link daylight performance with cooling potential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dirty="0"/>
              <a:t>Literature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63338"/>
            <a:ext cx="10972800" cy="4525963"/>
          </a:xfrm>
        </p:spPr>
        <p:txBody>
          <a:bodyPr/>
          <a:lstStyle/>
          <a:p>
            <a:pPr algn="just"/>
            <a:r>
              <a:rPr dirty="0"/>
              <a:t>Passive cooling focuses on envelope and ventilation strategies</a:t>
            </a:r>
          </a:p>
          <a:p>
            <a:pPr lvl="1" algn="just"/>
            <a:r>
              <a:rPr dirty="0"/>
              <a:t>Shading devices reduce solar heat gains</a:t>
            </a:r>
          </a:p>
          <a:p>
            <a:pPr lvl="1" algn="just"/>
            <a:r>
              <a:rPr dirty="0"/>
              <a:t>Daylighting studies prioritize visual comfort</a:t>
            </a:r>
          </a:p>
          <a:p>
            <a:pPr lvl="1" algn="just"/>
            <a:r>
              <a:rPr dirty="0"/>
              <a:t>Limited integration of daylight and cooling performance</a:t>
            </a:r>
          </a:p>
          <a:p>
            <a:pPr lvl="1" algn="just"/>
            <a:r>
              <a:rPr dirty="0"/>
              <a:t>Illuminance rarely linked to internal heat reduction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dirty="0"/>
              <a:t>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565" y="725099"/>
            <a:ext cx="8229600" cy="3264031"/>
          </a:xfrm>
        </p:spPr>
        <p:txBody>
          <a:bodyPr/>
          <a:lstStyle/>
          <a:p>
            <a:r>
              <a:rPr dirty="0"/>
              <a:t>Simulation-based quantitative approach</a:t>
            </a:r>
          </a:p>
          <a:p>
            <a:pPr lvl="1"/>
            <a:r>
              <a:rPr dirty="0"/>
              <a:t>Office-like room: 4 m × 5 m × 3 m height</a:t>
            </a:r>
          </a:p>
          <a:p>
            <a:pPr lvl="1"/>
            <a:r>
              <a:rPr dirty="0"/>
              <a:t>Variables: WWR, orientation, shading</a:t>
            </a:r>
          </a:p>
          <a:p>
            <a:pPr lvl="1"/>
            <a:r>
              <a:rPr dirty="0"/>
              <a:t>24 façade configurations evaluated</a:t>
            </a:r>
          </a:p>
          <a:p>
            <a:pPr lvl="1"/>
            <a:r>
              <a:rPr dirty="0"/>
              <a:t>Daylight simulation using </a:t>
            </a:r>
            <a:r>
              <a:rPr dirty="0" err="1"/>
              <a:t>DIALux</a:t>
            </a:r>
            <a:endParaRPr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655" y="3123210"/>
            <a:ext cx="6539345" cy="3695823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505" y="3431970"/>
            <a:ext cx="3581248" cy="332822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dirty="0"/>
              <a:t>Findings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27" y="391885"/>
            <a:ext cx="12022029" cy="596735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84174" y="2076804"/>
            <a:ext cx="8229600" cy="28209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20% WWR requires highest artificial lighting</a:t>
            </a:r>
          </a:p>
          <a:p>
            <a:pPr lvl="1"/>
            <a:r>
              <a:rPr lang="en-US" dirty="0" smtClean="0"/>
              <a:t>Larger WWR does not ensure daylight sufficiency</a:t>
            </a:r>
          </a:p>
          <a:p>
            <a:pPr lvl="1"/>
            <a:r>
              <a:rPr lang="en-US" dirty="0" smtClean="0"/>
              <a:t>East and west façades critical after midday</a:t>
            </a:r>
          </a:p>
          <a:p>
            <a:pPr lvl="1"/>
            <a:r>
              <a:rPr lang="en-US" dirty="0" smtClean="0"/>
              <a:t>Shading alters daylight distribution patterns</a:t>
            </a:r>
          </a:p>
          <a:p>
            <a:pPr lvl="1"/>
            <a:r>
              <a:rPr lang="en-US" dirty="0" smtClean="0"/>
              <a:t>Orientation strongly influences lighting demand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18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dirty="0"/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93967"/>
            <a:ext cx="10972800" cy="4525963"/>
          </a:xfrm>
        </p:spPr>
        <p:txBody>
          <a:bodyPr/>
          <a:lstStyle/>
          <a:p>
            <a:pPr algn="just"/>
            <a:r>
              <a:rPr dirty="0"/>
              <a:t>North and south façades show superior performance</a:t>
            </a:r>
          </a:p>
          <a:p>
            <a:pPr lvl="1" algn="just"/>
            <a:r>
              <a:rPr dirty="0"/>
              <a:t>Unshaded façades reduce lighting but increase heat gain</a:t>
            </a:r>
          </a:p>
          <a:p>
            <a:pPr lvl="1" algn="just"/>
            <a:r>
              <a:rPr dirty="0"/>
              <a:t>Shading balances daylight and thermal control</a:t>
            </a:r>
          </a:p>
          <a:p>
            <a:pPr lvl="1" algn="just"/>
            <a:r>
              <a:rPr dirty="0"/>
              <a:t>Illuminance affects lighting-related heat gains</a:t>
            </a:r>
          </a:p>
          <a:p>
            <a:pPr lvl="1" algn="just"/>
            <a:r>
              <a:rPr dirty="0"/>
              <a:t>Façade design critical for passive cooling integration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05842"/>
            <a:ext cx="10972800" cy="4525963"/>
          </a:xfrm>
        </p:spPr>
        <p:txBody>
          <a:bodyPr/>
          <a:lstStyle/>
          <a:p>
            <a:pPr algn="just"/>
            <a:r>
              <a:rPr dirty="0"/>
              <a:t>Daylight illuminance links visual and thermal performance</a:t>
            </a:r>
          </a:p>
          <a:p>
            <a:pPr lvl="1" algn="just"/>
            <a:r>
              <a:rPr dirty="0"/>
              <a:t>WWR and orientation affect lighting energy demand</a:t>
            </a:r>
          </a:p>
          <a:p>
            <a:pPr lvl="1" algn="just"/>
            <a:r>
              <a:rPr dirty="0"/>
              <a:t>Shading necessary to control solar heat gains</a:t>
            </a:r>
          </a:p>
          <a:p>
            <a:pPr lvl="1" algn="just"/>
            <a:r>
              <a:rPr dirty="0"/>
              <a:t>Integrated façade design supports passive cooling</a:t>
            </a:r>
          </a:p>
          <a:p>
            <a:pPr lvl="1" algn="just"/>
            <a:r>
              <a:rPr dirty="0"/>
              <a:t>Useful framework without full thermal simulation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1582400" cy="257991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   </a:t>
            </a:r>
            <a:r>
              <a:rPr sz="2400" dirty="0" err="1" smtClean="0"/>
              <a:t>Nqoro</a:t>
            </a:r>
            <a:r>
              <a:rPr sz="2400" dirty="0" smtClean="0"/>
              <a:t> </a:t>
            </a:r>
            <a:r>
              <a:rPr sz="2400" dirty="0"/>
              <a:t>et al. (2025). International Journal of Energy Research.</a:t>
            </a:r>
          </a:p>
          <a:p>
            <a:pPr marL="457200" lvl="1" indent="0">
              <a:buNone/>
            </a:pPr>
            <a:r>
              <a:rPr sz="2400" dirty="0" err="1"/>
              <a:t>Hatoum</a:t>
            </a:r>
            <a:r>
              <a:rPr sz="2400" dirty="0"/>
              <a:t> et al. (2025). Building and Environment.</a:t>
            </a:r>
          </a:p>
          <a:p>
            <a:pPr marL="457200" lvl="1" indent="0">
              <a:buNone/>
            </a:pPr>
            <a:r>
              <a:rPr sz="2400" dirty="0" err="1"/>
              <a:t>Manshour</a:t>
            </a:r>
            <a:r>
              <a:rPr sz="2400" dirty="0"/>
              <a:t> &amp; Lehmann (2025). Frontiers in Built Environment.</a:t>
            </a:r>
          </a:p>
          <a:p>
            <a:pPr marL="457200" lvl="1" indent="0">
              <a:buNone/>
            </a:pPr>
            <a:r>
              <a:rPr sz="2400" dirty="0"/>
              <a:t>Iskandar et al. (2024). Energy and Buildings.</a:t>
            </a:r>
          </a:p>
          <a:p>
            <a:pPr marL="457200" lvl="1" indent="0">
              <a:buNone/>
            </a:pPr>
            <a:r>
              <a:rPr sz="2400" dirty="0" err="1"/>
              <a:t>Sezgen</a:t>
            </a:r>
            <a:r>
              <a:rPr sz="2400" dirty="0"/>
              <a:t> &amp; </a:t>
            </a:r>
            <a:r>
              <a:rPr sz="2400" dirty="0" err="1"/>
              <a:t>Koomey</a:t>
            </a:r>
            <a:r>
              <a:rPr sz="2400" dirty="0"/>
              <a:t> (2000). Energy.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312</Words>
  <Application>Microsoft Office PowerPoint</Application>
  <PresentationFormat>Widescreen</PresentationFormat>
  <Paragraphs>46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Linking Daylight Illuminance and Internal Heat Gains in a Tropical Room Model</vt:lpstr>
      <vt:lpstr>Introduction</vt:lpstr>
      <vt:lpstr>Literature Review</vt:lpstr>
      <vt:lpstr>Method</vt:lpstr>
      <vt:lpstr>Findings</vt:lpstr>
      <vt:lpstr>PowerPoint Presentation</vt:lpstr>
      <vt:lpstr>Discussion</vt:lpstr>
      <vt:lpstr>Conclusion</vt:lpstr>
      <vt:lpstr>References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Linking Daylight Illuminance and Internal Heat Gains in a Tropical Room Model</dc:title>
  <dc:subject/>
  <dc:creator>Cutting Laser</dc:creator>
  <cp:keywords/>
  <dc:description>generated using python-pptx</dc:description>
  <cp:lastModifiedBy>user</cp:lastModifiedBy>
  <cp:revision>3</cp:revision>
  <dcterms:created xsi:type="dcterms:W3CDTF">2013-01-27T09:14:16Z</dcterms:created>
  <dcterms:modified xsi:type="dcterms:W3CDTF">2026-01-20T08:29:54Z</dcterms:modified>
  <cp:category/>
</cp:coreProperties>
</file>