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7475200" cy="9753600"/>
  <p:notesSz cx="174752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2"/>
  </p:normalViewPr>
  <p:slideViewPr>
    <p:cSldViewPr>
      <p:cViewPr varScale="1">
        <p:scale>
          <a:sx n="69" d="100"/>
          <a:sy n="69" d="100"/>
        </p:scale>
        <p:origin x="360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2F2F2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9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NotebookLM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2F2F2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9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NotebookLM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0" y="4203700"/>
            <a:ext cx="6756400" cy="28321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75800" y="4203700"/>
            <a:ext cx="6756400" cy="28321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1600" y="2260600"/>
            <a:ext cx="1117600" cy="1117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2000" y="2235200"/>
            <a:ext cx="1511300" cy="11430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23900" y="7935383"/>
            <a:ext cx="7383145" cy="0"/>
          </a:xfrm>
          <a:custGeom>
            <a:avLst/>
            <a:gdLst/>
            <a:ahLst/>
            <a:cxnLst/>
            <a:rect l="l" t="t" r="r" b="b"/>
            <a:pathLst>
              <a:path w="7383145">
                <a:moveTo>
                  <a:pt x="0" y="0"/>
                </a:moveTo>
                <a:lnTo>
                  <a:pt x="7382933" y="0"/>
                </a:lnTo>
              </a:path>
            </a:pathLst>
          </a:custGeom>
          <a:ln w="4233">
            <a:solidFill>
              <a:srgbClr val="747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423400" y="7935383"/>
            <a:ext cx="7345045" cy="0"/>
          </a:xfrm>
          <a:custGeom>
            <a:avLst/>
            <a:gdLst/>
            <a:ahLst/>
            <a:cxnLst/>
            <a:rect l="l" t="t" r="r" b="b"/>
            <a:pathLst>
              <a:path w="7345044">
                <a:moveTo>
                  <a:pt x="0" y="0"/>
                </a:moveTo>
                <a:lnTo>
                  <a:pt x="7344833" y="0"/>
                </a:lnTo>
              </a:path>
            </a:pathLst>
          </a:custGeom>
          <a:ln w="4233">
            <a:solidFill>
              <a:srgbClr val="747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23900" y="7414683"/>
            <a:ext cx="7383145" cy="0"/>
          </a:xfrm>
          <a:custGeom>
            <a:avLst/>
            <a:gdLst/>
            <a:ahLst/>
            <a:cxnLst/>
            <a:rect l="l" t="t" r="r" b="b"/>
            <a:pathLst>
              <a:path w="7383145">
                <a:moveTo>
                  <a:pt x="0" y="0"/>
                </a:moveTo>
                <a:lnTo>
                  <a:pt x="7382933" y="0"/>
                </a:lnTo>
              </a:path>
            </a:pathLst>
          </a:custGeom>
          <a:ln w="4233">
            <a:solidFill>
              <a:srgbClr val="777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423400" y="7414683"/>
            <a:ext cx="7332345" cy="0"/>
          </a:xfrm>
          <a:custGeom>
            <a:avLst/>
            <a:gdLst/>
            <a:ahLst/>
            <a:cxnLst/>
            <a:rect l="l" t="t" r="r" b="b"/>
            <a:pathLst>
              <a:path w="7332344">
                <a:moveTo>
                  <a:pt x="0" y="0"/>
                </a:moveTo>
                <a:lnTo>
                  <a:pt x="7332133" y="0"/>
                </a:lnTo>
              </a:path>
            </a:pathLst>
          </a:custGeom>
          <a:ln w="4233">
            <a:solidFill>
              <a:srgbClr val="777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2F2F2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9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NotebookLM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2F2F2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9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NotebookLM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9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NotebookLM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6786" y="384880"/>
            <a:ext cx="16121902" cy="18302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2F2F2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760" y="2243328"/>
            <a:ext cx="157276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105975" y="9431901"/>
            <a:ext cx="1239024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9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NotebookLM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jp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11" Type="http://schemas.openxmlformats.org/officeDocument/2006/relationships/image" Target="../media/image65.jp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image" Target="../media/image11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400" y="2286000"/>
            <a:ext cx="6261100" cy="4381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09100" y="2324100"/>
            <a:ext cx="5867400" cy="431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74487" y="397580"/>
            <a:ext cx="12376785" cy="145859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189355" marR="5080" indent="-1177290">
              <a:lnSpc>
                <a:spcPts val="5200"/>
              </a:lnSpc>
              <a:spcBef>
                <a:spcPts val="1010"/>
              </a:spcBef>
            </a:pPr>
            <a:r>
              <a:rPr sz="5050" spc="-95" dirty="0">
                <a:solidFill>
                  <a:srgbClr val="383838"/>
                </a:solidFill>
              </a:rPr>
              <a:t>From</a:t>
            </a:r>
            <a:r>
              <a:rPr sz="5050" spc="-550" dirty="0">
                <a:solidFill>
                  <a:srgbClr val="383838"/>
                </a:solidFill>
              </a:rPr>
              <a:t> </a:t>
            </a:r>
            <a:r>
              <a:rPr sz="5050" spc="-135" dirty="0">
                <a:solidFill>
                  <a:srgbClr val="363636"/>
                </a:solidFill>
              </a:rPr>
              <a:t>Reactive</a:t>
            </a:r>
            <a:r>
              <a:rPr sz="5050" spc="-215" dirty="0">
                <a:solidFill>
                  <a:srgbClr val="363636"/>
                </a:solidFill>
              </a:rPr>
              <a:t> </a:t>
            </a:r>
            <a:r>
              <a:rPr sz="5050" spc="140" dirty="0">
                <a:solidFill>
                  <a:srgbClr val="383838"/>
                </a:solidFill>
              </a:rPr>
              <a:t>to</a:t>
            </a:r>
            <a:r>
              <a:rPr sz="5050" spc="-620" dirty="0">
                <a:solidFill>
                  <a:srgbClr val="383838"/>
                </a:solidFill>
              </a:rPr>
              <a:t> </a:t>
            </a:r>
            <a:r>
              <a:rPr sz="5050" spc="-65" dirty="0">
                <a:solidFill>
                  <a:srgbClr val="383838"/>
                </a:solidFill>
              </a:rPr>
              <a:t>Predictive:</a:t>
            </a:r>
            <a:r>
              <a:rPr sz="5050" spc="-200" dirty="0">
                <a:solidFill>
                  <a:srgbClr val="383838"/>
                </a:solidFill>
              </a:rPr>
              <a:t> </a:t>
            </a:r>
            <a:r>
              <a:rPr sz="5050" spc="-175" dirty="0">
                <a:solidFill>
                  <a:srgbClr val="3F3F3F"/>
                </a:solidFill>
              </a:rPr>
              <a:t>A</a:t>
            </a:r>
            <a:r>
              <a:rPr sz="5050" spc="-500" dirty="0">
                <a:solidFill>
                  <a:srgbClr val="3F3F3F"/>
                </a:solidFill>
              </a:rPr>
              <a:t> </a:t>
            </a:r>
            <a:r>
              <a:rPr sz="5050" spc="-145" dirty="0">
                <a:solidFill>
                  <a:srgbClr val="3B3B3B"/>
                </a:solidFill>
              </a:rPr>
              <a:t>New</a:t>
            </a:r>
            <a:r>
              <a:rPr sz="5050" spc="-430" dirty="0">
                <a:solidFill>
                  <a:srgbClr val="3B3B3B"/>
                </a:solidFill>
              </a:rPr>
              <a:t> </a:t>
            </a:r>
            <a:r>
              <a:rPr sz="5050" spc="-75" dirty="0">
                <a:solidFill>
                  <a:srgbClr val="383838"/>
                </a:solidFill>
              </a:rPr>
              <a:t>Paradigm </a:t>
            </a:r>
            <a:r>
              <a:rPr sz="5050" dirty="0">
                <a:solidFill>
                  <a:srgbClr val="3D3D3D"/>
                </a:solidFill>
              </a:rPr>
              <a:t>for</a:t>
            </a:r>
            <a:r>
              <a:rPr sz="5050" spc="-390" dirty="0">
                <a:solidFill>
                  <a:srgbClr val="3D3D3D"/>
                </a:solidFill>
              </a:rPr>
              <a:t> </a:t>
            </a:r>
            <a:r>
              <a:rPr sz="5050" spc="-85" dirty="0">
                <a:solidFill>
                  <a:srgbClr val="383838"/>
                </a:solidFill>
              </a:rPr>
              <a:t>Climate-</a:t>
            </a:r>
            <a:r>
              <a:rPr sz="5050" spc="-90" dirty="0">
                <a:solidFill>
                  <a:srgbClr val="383838"/>
                </a:solidFill>
              </a:rPr>
              <a:t>Responsive</a:t>
            </a:r>
            <a:r>
              <a:rPr sz="5050" spc="-330" dirty="0">
                <a:solidFill>
                  <a:srgbClr val="383838"/>
                </a:solidFill>
              </a:rPr>
              <a:t> </a:t>
            </a:r>
            <a:r>
              <a:rPr sz="5050" spc="-10" dirty="0">
                <a:solidFill>
                  <a:srgbClr val="343434"/>
                </a:solidFill>
              </a:rPr>
              <a:t>Architecture</a:t>
            </a:r>
            <a:endParaRPr sz="5050"/>
          </a:p>
        </p:txBody>
      </p:sp>
      <p:sp>
        <p:nvSpPr>
          <p:cNvPr id="5" name="object 5"/>
          <p:cNvSpPr txBox="1"/>
          <p:nvPr/>
        </p:nvSpPr>
        <p:spPr>
          <a:xfrm>
            <a:off x="1532760" y="6862233"/>
            <a:ext cx="6824345" cy="12001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R="33655" algn="ctr">
              <a:lnSpc>
                <a:spcPct val="100000"/>
              </a:lnSpc>
              <a:spcBef>
                <a:spcPts val="715"/>
              </a:spcBef>
            </a:pPr>
            <a:r>
              <a:rPr sz="2050" spc="-30" dirty="0">
                <a:latin typeface="Arial MT"/>
                <a:cs typeface="Arial MT"/>
              </a:rPr>
              <a:t>The</a:t>
            </a:r>
            <a:r>
              <a:rPr sz="2050" spc="-114" dirty="0">
                <a:latin typeface="Arial MT"/>
                <a:cs typeface="Arial MT"/>
              </a:rPr>
              <a:t> </a:t>
            </a:r>
            <a:r>
              <a:rPr sz="2050" spc="-50" dirty="0">
                <a:latin typeface="Arial MT"/>
                <a:cs typeface="Arial MT"/>
              </a:rPr>
              <a:t>Old</a:t>
            </a:r>
            <a:r>
              <a:rPr sz="2050" spc="-110" dirty="0">
                <a:latin typeface="Arial MT"/>
                <a:cs typeface="Arial MT"/>
              </a:rPr>
              <a:t> </a:t>
            </a:r>
            <a:r>
              <a:rPr sz="2050" spc="-35" dirty="0">
                <a:latin typeface="Arial MT"/>
                <a:cs typeface="Arial MT"/>
              </a:rPr>
              <a:t>Paradigm</a:t>
            </a:r>
            <a:r>
              <a:rPr sz="2050" spc="-50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(Reactive)</a:t>
            </a:r>
            <a:endParaRPr sz="2050">
              <a:latin typeface="Arial MT"/>
              <a:cs typeface="Arial MT"/>
            </a:endParaRPr>
          </a:p>
          <a:p>
            <a:pPr marR="18415" algn="ctr">
              <a:lnSpc>
                <a:spcPts val="1914"/>
              </a:lnSpc>
              <a:spcBef>
                <a:spcPts val="490"/>
              </a:spcBef>
            </a:pPr>
            <a:r>
              <a:rPr sz="1650" spc="-85" dirty="0">
                <a:latin typeface="Arial MT"/>
                <a:cs typeface="Arial MT"/>
              </a:rPr>
              <a:t>Systems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spc="-65" dirty="0">
                <a:latin typeface="Arial MT"/>
                <a:cs typeface="Arial MT"/>
              </a:rPr>
              <a:t>respond</a:t>
            </a:r>
            <a:r>
              <a:rPr sz="1650" spc="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to</a:t>
            </a:r>
            <a:r>
              <a:rPr sz="1650" spc="-165" dirty="0">
                <a:latin typeface="Arial MT"/>
                <a:cs typeface="Arial MT"/>
              </a:rPr>
              <a:t> </a:t>
            </a:r>
            <a:r>
              <a:rPr sz="1650" spc="-35" dirty="0">
                <a:latin typeface="Arial MT"/>
                <a:cs typeface="Arial MT"/>
              </a:rPr>
              <a:t>existing</a:t>
            </a:r>
            <a:r>
              <a:rPr sz="1650" spc="3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problems.</a:t>
            </a:r>
            <a:endParaRPr sz="1650">
              <a:latin typeface="Arial MT"/>
              <a:cs typeface="Arial MT"/>
            </a:endParaRPr>
          </a:p>
          <a:p>
            <a:pPr algn="ctr">
              <a:lnSpc>
                <a:spcPts val="1850"/>
              </a:lnSpc>
            </a:pPr>
            <a:r>
              <a:rPr sz="1650" spc="-95" dirty="0">
                <a:latin typeface="Arial MT"/>
                <a:cs typeface="Arial MT"/>
              </a:rPr>
              <a:t>Relies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spc="-65" dirty="0">
                <a:solidFill>
                  <a:srgbClr val="232323"/>
                </a:solidFill>
                <a:latin typeface="Arial MT"/>
                <a:cs typeface="Arial MT"/>
              </a:rPr>
              <a:t>on</a:t>
            </a:r>
            <a:r>
              <a:rPr sz="1650" spc="-95" dirty="0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sz="1650" spc="-35" dirty="0">
                <a:latin typeface="Arial MT"/>
                <a:cs typeface="Arial MT"/>
              </a:rPr>
              <a:t>constant,</a:t>
            </a:r>
            <a:r>
              <a:rPr sz="1650" spc="-65" dirty="0">
                <a:latin typeface="Arial MT"/>
                <a:cs typeface="Arial MT"/>
              </a:rPr>
              <a:t> </a:t>
            </a:r>
            <a:r>
              <a:rPr sz="1650" spc="-135" dirty="0">
                <a:latin typeface="Arial MT"/>
                <a:cs typeface="Arial MT"/>
              </a:rPr>
              <a:t>energy—</a:t>
            </a:r>
            <a:r>
              <a:rPr sz="1650" spc="-100" dirty="0">
                <a:latin typeface="Arial MT"/>
                <a:cs typeface="Arial MT"/>
              </a:rPr>
              <a:t>intensive</a:t>
            </a:r>
            <a:r>
              <a:rPr sz="1650" spc="-80" dirty="0">
                <a:latin typeface="Arial MT"/>
                <a:cs typeface="Arial MT"/>
              </a:rPr>
              <a:t> </a:t>
            </a:r>
            <a:r>
              <a:rPr sz="1650" spc="-70" dirty="0">
                <a:latin typeface="Arial MT"/>
                <a:cs typeface="Arial MT"/>
              </a:rPr>
              <a:t>r«echanicei</a:t>
            </a:r>
            <a:r>
              <a:rPr sz="1650" spc="-10" dirty="0">
                <a:latin typeface="Arial MT"/>
                <a:cs typeface="Arial MT"/>
              </a:rPr>
              <a:t> </a:t>
            </a:r>
            <a:r>
              <a:rPr sz="1650" spc="-35" dirty="0">
                <a:latin typeface="Arial MT"/>
                <a:cs typeface="Arial MT"/>
              </a:rPr>
              <a:t>coollng</a:t>
            </a:r>
            <a:r>
              <a:rPr sz="1650" spc="60" dirty="0">
                <a:latin typeface="Arial MT"/>
                <a:cs typeface="Arial MT"/>
              </a:rPr>
              <a:t> </a:t>
            </a:r>
            <a:r>
              <a:rPr sz="1650" spc="-95" dirty="0">
                <a:latin typeface="Arial MT"/>
                <a:cs typeface="Arial MT"/>
              </a:rPr>
              <a:t>end</a:t>
            </a:r>
            <a:r>
              <a:rPr sz="1650" spc="-6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dehumldificetion.</a:t>
            </a:r>
            <a:endParaRPr sz="1650">
              <a:latin typeface="Arial MT"/>
              <a:cs typeface="Arial MT"/>
            </a:endParaRPr>
          </a:p>
          <a:p>
            <a:pPr algn="ctr">
              <a:lnSpc>
                <a:spcPts val="1914"/>
              </a:lnSpc>
            </a:pPr>
            <a:r>
              <a:rPr sz="1650" spc="-50" dirty="0">
                <a:latin typeface="Arial MT"/>
                <a:cs typeface="Arial MT"/>
              </a:rPr>
              <a:t>Architecture</a:t>
            </a:r>
            <a:r>
              <a:rPr sz="1650" spc="5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is</a:t>
            </a:r>
            <a:r>
              <a:rPr sz="1650" spc="-165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static.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96662" y="6899863"/>
            <a:ext cx="5875655" cy="11684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420"/>
              </a:spcBef>
            </a:pPr>
            <a:r>
              <a:rPr sz="2050" spc="-40" dirty="0">
                <a:latin typeface="Arial MT"/>
                <a:cs typeface="Arial MT"/>
              </a:rPr>
              <a:t>The</a:t>
            </a:r>
            <a:r>
              <a:rPr sz="2050" spc="-130" dirty="0">
                <a:latin typeface="Arial MT"/>
                <a:cs typeface="Arial MT"/>
              </a:rPr>
              <a:t> </a:t>
            </a:r>
            <a:r>
              <a:rPr sz="2050" spc="-40" dirty="0">
                <a:latin typeface="Arial MT"/>
                <a:cs typeface="Arial MT"/>
              </a:rPr>
              <a:t>New</a:t>
            </a:r>
            <a:r>
              <a:rPr sz="2050" spc="-105" dirty="0">
                <a:latin typeface="Arial MT"/>
                <a:cs typeface="Arial MT"/>
              </a:rPr>
              <a:t> </a:t>
            </a:r>
            <a:r>
              <a:rPr sz="2050" spc="-35" dirty="0">
                <a:latin typeface="Arial MT"/>
                <a:cs typeface="Arial MT"/>
              </a:rPr>
              <a:t>Paradigm</a:t>
            </a:r>
            <a:r>
              <a:rPr sz="2050" spc="-60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(Predictive)</a:t>
            </a:r>
            <a:endParaRPr sz="2050">
              <a:latin typeface="Arial MT"/>
              <a:cs typeface="Arial MT"/>
            </a:endParaRPr>
          </a:p>
          <a:p>
            <a:pPr marL="12700" algn="ctr">
              <a:lnSpc>
                <a:spcPts val="2010"/>
              </a:lnSpc>
              <a:spcBef>
                <a:spcPts val="290"/>
              </a:spcBef>
            </a:pPr>
            <a:r>
              <a:rPr sz="1850" spc="-210" dirty="0">
                <a:latin typeface="Arial MT"/>
                <a:cs typeface="Arial MT"/>
              </a:rPr>
              <a:t>Systems</a:t>
            </a:r>
            <a:r>
              <a:rPr sz="1850" spc="50" dirty="0">
                <a:latin typeface="Arial MT"/>
                <a:cs typeface="Arial MT"/>
              </a:rPr>
              <a:t> </a:t>
            </a:r>
            <a:r>
              <a:rPr sz="1850" spc="-140" dirty="0">
                <a:latin typeface="Arial MT"/>
                <a:cs typeface="Arial MT"/>
              </a:rPr>
              <a:t>anticipate</a:t>
            </a:r>
            <a:r>
              <a:rPr sz="1850" spc="90" dirty="0">
                <a:latin typeface="Arial MT"/>
                <a:cs typeface="Arial MT"/>
              </a:rPr>
              <a:t> </a:t>
            </a:r>
            <a:r>
              <a:rPr sz="1850" spc="-135" dirty="0">
                <a:latin typeface="Arial MT"/>
                <a:cs typeface="Arial MT"/>
              </a:rPr>
              <a:t>future</a:t>
            </a:r>
            <a:r>
              <a:rPr sz="1850" spc="-20" dirty="0">
                <a:latin typeface="Arial MT"/>
                <a:cs typeface="Arial MT"/>
              </a:rPr>
              <a:t> </a:t>
            </a:r>
            <a:r>
              <a:rPr sz="1850" spc="-45" dirty="0">
                <a:latin typeface="Arial MT"/>
                <a:cs typeface="Arial MT"/>
              </a:rPr>
              <a:t>conditions.</a:t>
            </a:r>
            <a:endParaRPr sz="1850">
              <a:latin typeface="Arial MT"/>
              <a:cs typeface="Arial MT"/>
            </a:endParaRPr>
          </a:p>
          <a:p>
            <a:pPr marL="10795" algn="ctr">
              <a:lnSpc>
                <a:spcPts val="1910"/>
              </a:lnSpc>
            </a:pPr>
            <a:r>
              <a:rPr sz="1950" spc="-200" dirty="0">
                <a:latin typeface="Arial MT"/>
                <a:cs typeface="Arial MT"/>
              </a:rPr>
              <a:t>Activates</a:t>
            </a:r>
            <a:r>
              <a:rPr sz="1950" spc="-65" dirty="0">
                <a:latin typeface="Arial MT"/>
                <a:cs typeface="Arial MT"/>
              </a:rPr>
              <a:t> </a:t>
            </a:r>
            <a:r>
              <a:rPr sz="1950" spc="-229" dirty="0">
                <a:solidFill>
                  <a:srgbClr val="131313"/>
                </a:solidFill>
                <a:latin typeface="Arial MT"/>
                <a:cs typeface="Arial MT"/>
              </a:rPr>
              <a:t>passive</a:t>
            </a:r>
            <a:r>
              <a:rPr sz="1950" spc="-90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1950" spc="-240" dirty="0">
                <a:latin typeface="Arial MT"/>
                <a:cs typeface="Arial MT"/>
              </a:rPr>
              <a:t>and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200" dirty="0">
                <a:latin typeface="Arial MT"/>
                <a:cs typeface="Arial MT"/>
              </a:rPr>
              <a:t>active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-195" dirty="0">
                <a:latin typeface="Arial MT"/>
                <a:cs typeface="Arial MT"/>
              </a:rPr>
              <a:t>controls</a:t>
            </a:r>
            <a:r>
              <a:rPr sz="1950" spc="100" dirty="0">
                <a:latin typeface="Arial MT"/>
                <a:cs typeface="Arial MT"/>
              </a:rPr>
              <a:t> </a:t>
            </a:r>
            <a:r>
              <a:rPr sz="1950" spc="-170" dirty="0">
                <a:latin typeface="Arial MT"/>
                <a:cs typeface="Arial MT"/>
              </a:rPr>
              <a:t>with</a:t>
            </a:r>
            <a:r>
              <a:rPr sz="1950" spc="-60" dirty="0">
                <a:latin typeface="Arial MT"/>
                <a:cs typeface="Arial MT"/>
              </a:rPr>
              <a:t> </a:t>
            </a:r>
            <a:r>
              <a:rPr sz="1950" spc="-85" dirty="0">
                <a:latin typeface="Arial MT"/>
                <a:cs typeface="Arial MT"/>
              </a:rPr>
              <a:t>precision.</a:t>
            </a:r>
            <a:endParaRPr sz="1950">
              <a:latin typeface="Arial MT"/>
              <a:cs typeface="Arial MT"/>
            </a:endParaRPr>
          </a:p>
          <a:p>
            <a:pPr algn="ctr">
              <a:lnSpc>
                <a:spcPts val="2000"/>
              </a:lnSpc>
            </a:pPr>
            <a:r>
              <a:rPr sz="1850" spc="-215" dirty="0">
                <a:latin typeface="Arial MT"/>
                <a:cs typeface="Arial MT"/>
              </a:rPr>
              <a:t>Enables</a:t>
            </a:r>
            <a:r>
              <a:rPr sz="1850" spc="70" dirty="0">
                <a:latin typeface="Arial MT"/>
                <a:cs typeface="Arial MT"/>
              </a:rPr>
              <a:t> </a:t>
            </a:r>
            <a:r>
              <a:rPr sz="1850" spc="-170" dirty="0">
                <a:latin typeface="Arial MT"/>
                <a:cs typeface="Arial MT"/>
              </a:rPr>
              <a:t>dynamic,</a:t>
            </a:r>
            <a:r>
              <a:rPr sz="1850" spc="-50" dirty="0">
                <a:latin typeface="Arial MT"/>
                <a:cs typeface="Arial MT"/>
              </a:rPr>
              <a:t> </a:t>
            </a:r>
            <a:r>
              <a:rPr sz="1850" spc="-250" dirty="0">
                <a:latin typeface="Arial MT"/>
                <a:cs typeface="Arial MT"/>
              </a:rPr>
              <a:t>adapt+ve</a:t>
            </a:r>
            <a:r>
              <a:rPr sz="1850" spc="60" dirty="0">
                <a:latin typeface="Arial MT"/>
                <a:cs typeface="Arial MT"/>
              </a:rPr>
              <a:t> </a:t>
            </a:r>
            <a:r>
              <a:rPr sz="1850" spc="-140" dirty="0">
                <a:latin typeface="Arial MT"/>
                <a:cs typeface="Arial MT"/>
              </a:rPr>
              <a:t>architecture</a:t>
            </a:r>
            <a:r>
              <a:rPr sz="1850" spc="110" dirty="0">
                <a:latin typeface="Arial MT"/>
                <a:cs typeface="Arial MT"/>
              </a:rPr>
              <a:t> </a:t>
            </a:r>
            <a:r>
              <a:rPr sz="1850" spc="-120" dirty="0">
                <a:latin typeface="Arial MT"/>
                <a:cs typeface="Arial MT"/>
              </a:rPr>
              <a:t>that</a:t>
            </a:r>
            <a:r>
              <a:rPr sz="1850" spc="75" dirty="0">
                <a:latin typeface="Arial MT"/>
                <a:cs typeface="Arial MT"/>
              </a:rPr>
              <a:t> </a:t>
            </a:r>
            <a:r>
              <a:rPr sz="1850" spc="-180" dirty="0">
                <a:latin typeface="Arial MT"/>
                <a:cs typeface="Arial MT"/>
              </a:rPr>
              <a:t>works</a:t>
            </a:r>
            <a:r>
              <a:rPr sz="1850" spc="40" dirty="0">
                <a:latin typeface="Arial MT"/>
                <a:cs typeface="Arial MT"/>
              </a:rPr>
              <a:t> </a:t>
            </a:r>
            <a:r>
              <a:rPr sz="1850" spc="-114" dirty="0">
                <a:latin typeface="Arial MT"/>
                <a:cs typeface="Arial MT"/>
              </a:rPr>
              <a:t>with</a:t>
            </a:r>
            <a:r>
              <a:rPr sz="1850" spc="-95" dirty="0">
                <a:latin typeface="Arial MT"/>
                <a:cs typeface="Arial MT"/>
              </a:rPr>
              <a:t> </a:t>
            </a:r>
            <a:r>
              <a:rPr sz="1850" spc="-120" dirty="0">
                <a:latin typeface="Arial MT"/>
                <a:cs typeface="Arial MT"/>
              </a:rPr>
              <a:t>the</a:t>
            </a:r>
            <a:r>
              <a:rPr sz="1850" spc="-185" dirty="0">
                <a:latin typeface="Arial MT"/>
                <a:cs typeface="Arial MT"/>
              </a:rPr>
              <a:t> </a:t>
            </a:r>
            <a:r>
              <a:rPr sz="1850" spc="-85" dirty="0">
                <a:latin typeface="Arial MT"/>
                <a:cs typeface="Arial MT"/>
              </a:rPr>
              <a:t>climate.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4662" y="8402460"/>
            <a:ext cx="8822690" cy="7899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749935" marR="5080" indent="-737870">
              <a:lnSpc>
                <a:spcPts val="2850"/>
              </a:lnSpc>
              <a:spcBef>
                <a:spcPts val="455"/>
              </a:spcBef>
            </a:pPr>
            <a:r>
              <a:rPr sz="2600" spc="-120" dirty="0">
                <a:latin typeface="Arial MT"/>
                <a:cs typeface="Arial MT"/>
              </a:rPr>
              <a:t>How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spc="-40" dirty="0">
                <a:latin typeface="Arial MT"/>
                <a:cs typeface="Arial MT"/>
              </a:rPr>
              <a:t>integrating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30" dirty="0">
                <a:latin typeface="Arial MT"/>
                <a:cs typeface="Arial MT"/>
              </a:rPr>
              <a:t>future</a:t>
            </a:r>
            <a:r>
              <a:rPr sz="2600" spc="-95" dirty="0">
                <a:latin typeface="Arial MT"/>
                <a:cs typeface="Arial MT"/>
              </a:rPr>
              <a:t> </a:t>
            </a:r>
            <a:r>
              <a:rPr sz="2600" spc="-80" dirty="0">
                <a:latin typeface="Arial MT"/>
                <a:cs typeface="Arial MT"/>
              </a:rPr>
              <a:t>climate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0" dirty="0">
                <a:latin typeface="Arial MT"/>
                <a:cs typeface="Arial MT"/>
              </a:rPr>
              <a:t>data,</a:t>
            </a:r>
            <a:r>
              <a:rPr sz="2600" spc="-125" dirty="0">
                <a:latin typeface="Arial MT"/>
                <a:cs typeface="Arial MT"/>
              </a:rPr>
              <a:t> </a:t>
            </a:r>
            <a:r>
              <a:rPr sz="2600" spc="-160" dirty="0">
                <a:latin typeface="Arial MT"/>
                <a:cs typeface="Arial MT"/>
              </a:rPr>
              <a:t>AI,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spc="-110" dirty="0">
                <a:latin typeface="Arial MT"/>
                <a:cs typeface="Arial MT"/>
              </a:rPr>
              <a:t>and</a:t>
            </a:r>
            <a:r>
              <a:rPr sz="2600" spc="-70" dirty="0">
                <a:latin typeface="Arial MT"/>
                <a:cs typeface="Arial MT"/>
              </a:rPr>
              <a:t> adaptive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90" dirty="0">
                <a:latin typeface="Arial MT"/>
                <a:cs typeface="Arial MT"/>
              </a:rPr>
              <a:t>systems </a:t>
            </a:r>
            <a:r>
              <a:rPr sz="2600" spc="-25" dirty="0">
                <a:latin typeface="Arial MT"/>
                <a:cs typeface="Arial MT"/>
              </a:rPr>
              <a:t>is </a:t>
            </a:r>
            <a:r>
              <a:rPr sz="2600" spc="-50" dirty="0">
                <a:latin typeface="Arial MT"/>
                <a:cs typeface="Arial MT"/>
              </a:rPr>
              <a:t>creating</a:t>
            </a:r>
            <a:r>
              <a:rPr sz="2600" spc="-135" dirty="0">
                <a:latin typeface="Arial MT"/>
                <a:cs typeface="Arial MT"/>
              </a:rPr>
              <a:t> </a:t>
            </a:r>
            <a:r>
              <a:rPr sz="2600" spc="-65" dirty="0">
                <a:latin typeface="Arial MT"/>
                <a:cs typeface="Arial MT"/>
              </a:rPr>
              <a:t>buildings</a:t>
            </a:r>
            <a:r>
              <a:rPr sz="2600" spc="-11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that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spc="-55" dirty="0">
                <a:latin typeface="Arial MT"/>
                <a:cs typeface="Arial MT"/>
              </a:rPr>
              <a:t>anticipate,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spc="-85" dirty="0">
                <a:latin typeface="Arial MT"/>
                <a:cs typeface="Arial MT"/>
              </a:rPr>
              <a:t>learn,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35" dirty="0">
                <a:latin typeface="Arial MT"/>
                <a:cs typeface="Arial MT"/>
              </a:rPr>
              <a:t>and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respond.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0600" y="3987800"/>
            <a:ext cx="6845300" cy="4432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7700" y="5232400"/>
            <a:ext cx="711200" cy="711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95000" y="3314700"/>
            <a:ext cx="723900" cy="673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6000" y="3441700"/>
            <a:ext cx="50800" cy="381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37200" y="3378200"/>
            <a:ext cx="38100" cy="38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5000" y="3378200"/>
            <a:ext cx="38100" cy="381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7100" y="3365500"/>
            <a:ext cx="38100" cy="508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81900" y="3378200"/>
            <a:ext cx="38100" cy="381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0797" y="652991"/>
            <a:ext cx="1550098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200" spc="-250" dirty="0">
                <a:solidFill>
                  <a:srgbClr val="282828"/>
                </a:solidFill>
              </a:rPr>
              <a:t>The</a:t>
            </a:r>
            <a:r>
              <a:rPr sz="5200" spc="-365" dirty="0">
                <a:solidFill>
                  <a:srgbClr val="282828"/>
                </a:solidFill>
              </a:rPr>
              <a:t> </a:t>
            </a:r>
            <a:r>
              <a:rPr sz="5200" spc="-175" dirty="0">
                <a:solidFill>
                  <a:srgbClr val="232323"/>
                </a:solidFill>
              </a:rPr>
              <a:t>Quantifiable</a:t>
            </a:r>
            <a:r>
              <a:rPr sz="5200" spc="-200" dirty="0">
                <a:solidFill>
                  <a:srgbClr val="232323"/>
                </a:solidFill>
              </a:rPr>
              <a:t> </a:t>
            </a:r>
            <a:r>
              <a:rPr sz="5200" spc="-135" dirty="0">
                <a:solidFill>
                  <a:srgbClr val="282828"/>
                </a:solidFill>
              </a:rPr>
              <a:t>Impact:</a:t>
            </a:r>
            <a:r>
              <a:rPr sz="5200" spc="-315" dirty="0">
                <a:solidFill>
                  <a:srgbClr val="282828"/>
                </a:solidFill>
              </a:rPr>
              <a:t> </a:t>
            </a:r>
            <a:r>
              <a:rPr sz="5200" spc="-190" dirty="0">
                <a:solidFill>
                  <a:srgbClr val="262626"/>
                </a:solidFill>
              </a:rPr>
              <a:t>Data-</a:t>
            </a:r>
            <a:r>
              <a:rPr sz="5200" spc="-180" dirty="0">
                <a:solidFill>
                  <a:srgbClr val="262626"/>
                </a:solidFill>
              </a:rPr>
              <a:t>Driven</a:t>
            </a:r>
            <a:r>
              <a:rPr sz="5200" spc="-130" dirty="0">
                <a:solidFill>
                  <a:srgbClr val="262626"/>
                </a:solidFill>
              </a:rPr>
              <a:t> </a:t>
            </a:r>
            <a:r>
              <a:rPr sz="5200" spc="-195" dirty="0">
                <a:solidFill>
                  <a:srgbClr val="262626"/>
                </a:solidFill>
              </a:rPr>
              <a:t>Performance</a:t>
            </a:r>
            <a:r>
              <a:rPr sz="5200" spc="-90" dirty="0">
                <a:solidFill>
                  <a:srgbClr val="262626"/>
                </a:solidFill>
              </a:rPr>
              <a:t> </a:t>
            </a:r>
            <a:r>
              <a:rPr sz="5200" spc="-310" dirty="0">
                <a:solidFill>
                  <a:srgbClr val="262626"/>
                </a:solidFill>
              </a:rPr>
              <a:t>Gains</a:t>
            </a:r>
            <a:endParaRPr sz="520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0" dirty="0">
                <a:latin typeface="Arial MT"/>
                <a:cs typeface="Arial MT"/>
              </a:rPr>
              <a:t>G</a:t>
            </a:r>
            <a:r>
              <a:rPr sz="1500" b="0" spc="265" dirty="0">
                <a:latin typeface="Arial MT"/>
                <a:cs typeface="Arial MT"/>
              </a:rPr>
              <a:t> </a:t>
            </a:r>
            <a:r>
              <a:rPr sz="1500" b="0" spc="-90" dirty="0">
                <a:latin typeface="Arial MT"/>
                <a:cs typeface="Arial MT"/>
              </a:rPr>
              <a:t>NotebookLM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2575" y="1651352"/>
            <a:ext cx="14660244" cy="8724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" marR="5080" indent="-16510">
              <a:lnSpc>
                <a:spcPts val="3250"/>
              </a:lnSpc>
              <a:spcBef>
                <a:spcPts val="345"/>
              </a:spcBef>
            </a:pPr>
            <a:r>
              <a:rPr sz="2850" spc="-30" dirty="0">
                <a:latin typeface="Arial MT"/>
                <a:cs typeface="Arial MT"/>
              </a:rPr>
              <a:t>Integrating</a:t>
            </a:r>
            <a:r>
              <a:rPr sz="2850" spc="-80" dirty="0">
                <a:latin typeface="Arial MT"/>
                <a:cs typeface="Arial MT"/>
              </a:rPr>
              <a:t> </a:t>
            </a:r>
            <a:r>
              <a:rPr sz="2850" spc="-75" dirty="0">
                <a:latin typeface="Arial MT"/>
                <a:cs typeface="Arial MT"/>
              </a:rPr>
              <a:t>machine</a:t>
            </a:r>
            <a:r>
              <a:rPr sz="2850" spc="-114" dirty="0">
                <a:latin typeface="Arial MT"/>
                <a:cs typeface="Arial MT"/>
              </a:rPr>
              <a:t> </a:t>
            </a:r>
            <a:r>
              <a:rPr sz="2850" spc="-75" dirty="0">
                <a:latin typeface="Arial MT"/>
                <a:cs typeface="Arial MT"/>
              </a:rPr>
              <a:t>learning</a:t>
            </a:r>
            <a:r>
              <a:rPr sz="2850" spc="-120" dirty="0">
                <a:latin typeface="Arial MT"/>
                <a:cs typeface="Arial MT"/>
              </a:rPr>
              <a:t> </a:t>
            </a:r>
            <a:r>
              <a:rPr sz="2850" spc="-25" dirty="0">
                <a:latin typeface="Arial MT"/>
                <a:cs typeface="Arial MT"/>
              </a:rPr>
              <a:t>predictors</a:t>
            </a:r>
            <a:r>
              <a:rPr sz="2850" spc="-35" dirty="0">
                <a:latin typeface="Arial MT"/>
                <a:cs typeface="Arial MT"/>
              </a:rPr>
              <a:t> </a:t>
            </a:r>
            <a:r>
              <a:rPr sz="2850" spc="-100" dirty="0">
                <a:latin typeface="Arial MT"/>
                <a:cs typeface="Arial MT"/>
              </a:rPr>
              <a:t>(LightGBM)</a:t>
            </a:r>
            <a:r>
              <a:rPr sz="2850" spc="110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with</a:t>
            </a:r>
            <a:r>
              <a:rPr sz="2850" spc="-175" dirty="0">
                <a:latin typeface="Arial MT"/>
                <a:cs typeface="Arial MT"/>
              </a:rPr>
              <a:t> </a:t>
            </a:r>
            <a:r>
              <a:rPr sz="2850" spc="-35" dirty="0">
                <a:latin typeface="Arial MT"/>
                <a:cs typeface="Arial MT"/>
              </a:rPr>
              <a:t>optimization</a:t>
            </a:r>
            <a:r>
              <a:rPr sz="2850" spc="-60" dirty="0">
                <a:latin typeface="Arial MT"/>
                <a:cs typeface="Arial MT"/>
              </a:rPr>
              <a:t> </a:t>
            </a:r>
            <a:r>
              <a:rPr sz="2850" spc="-40" dirty="0">
                <a:latin typeface="Arial MT"/>
                <a:cs typeface="Arial MT"/>
              </a:rPr>
              <a:t>algorithms</a:t>
            </a:r>
            <a:r>
              <a:rPr sz="2850" spc="-80" dirty="0">
                <a:latin typeface="Arial MT"/>
                <a:cs typeface="Arial MT"/>
              </a:rPr>
              <a:t> </a:t>
            </a:r>
            <a:r>
              <a:rPr sz="2850" spc="-110" dirty="0">
                <a:latin typeface="Arial MT"/>
                <a:cs typeface="Arial MT"/>
              </a:rPr>
              <a:t>(Energy</a:t>
            </a:r>
            <a:r>
              <a:rPr sz="2850" spc="-35" dirty="0">
                <a:latin typeface="Arial MT"/>
                <a:cs typeface="Arial MT"/>
              </a:rPr>
              <a:t> </a:t>
            </a:r>
            <a:r>
              <a:rPr sz="2850" spc="-10" dirty="0">
                <a:latin typeface="Arial MT"/>
                <a:cs typeface="Arial MT"/>
              </a:rPr>
              <a:t>Valley </a:t>
            </a:r>
            <a:r>
              <a:rPr sz="2850" spc="-75" dirty="0">
                <a:latin typeface="Arial MT"/>
                <a:cs typeface="Arial MT"/>
              </a:rPr>
              <a:t>Optimizer)</a:t>
            </a:r>
            <a:r>
              <a:rPr sz="2850" spc="-65" dirty="0">
                <a:latin typeface="Arial MT"/>
                <a:cs typeface="Arial MT"/>
              </a:rPr>
              <a:t> </a:t>
            </a:r>
            <a:r>
              <a:rPr sz="2850" spc="-45" dirty="0">
                <a:latin typeface="Arial MT"/>
                <a:cs typeface="Arial MT"/>
              </a:rPr>
              <a:t>allows</a:t>
            </a:r>
            <a:r>
              <a:rPr sz="2850" spc="-85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for</a:t>
            </a:r>
            <a:r>
              <a:rPr sz="2850" spc="-110" dirty="0">
                <a:latin typeface="Arial MT"/>
                <a:cs typeface="Arial MT"/>
              </a:rPr>
              <a:t> </a:t>
            </a:r>
            <a:r>
              <a:rPr sz="2850" spc="-60" dirty="0">
                <a:latin typeface="Arial MT"/>
                <a:cs typeface="Arial MT"/>
              </a:rPr>
              <a:t>early-</a:t>
            </a:r>
            <a:r>
              <a:rPr sz="2850" dirty="0">
                <a:latin typeface="Arial MT"/>
                <a:cs typeface="Arial MT"/>
              </a:rPr>
              <a:t>stage</a:t>
            </a:r>
            <a:r>
              <a:rPr sz="2850" spc="-80" dirty="0">
                <a:latin typeface="Arial MT"/>
                <a:cs typeface="Arial MT"/>
              </a:rPr>
              <a:t> </a:t>
            </a:r>
            <a:r>
              <a:rPr sz="2850" spc="-70" dirty="0">
                <a:latin typeface="Arial MT"/>
                <a:cs typeface="Arial MT"/>
              </a:rPr>
              <a:t>design</a:t>
            </a:r>
            <a:r>
              <a:rPr sz="2850" spc="-125" dirty="0">
                <a:latin typeface="Arial MT"/>
                <a:cs typeface="Arial MT"/>
              </a:rPr>
              <a:t> </a:t>
            </a:r>
            <a:r>
              <a:rPr sz="2850" spc="-35" dirty="0">
                <a:latin typeface="Arial MT"/>
                <a:cs typeface="Arial MT"/>
              </a:rPr>
              <a:t>choices</a:t>
            </a:r>
            <a:r>
              <a:rPr sz="2850" spc="-114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that</a:t>
            </a:r>
            <a:r>
              <a:rPr sz="2850" spc="-180" dirty="0">
                <a:latin typeface="Arial MT"/>
                <a:cs typeface="Arial MT"/>
              </a:rPr>
              <a:t> </a:t>
            </a:r>
            <a:r>
              <a:rPr sz="2850" spc="-25" dirty="0">
                <a:latin typeface="Arial MT"/>
                <a:cs typeface="Arial MT"/>
              </a:rPr>
              <a:t>yield</a:t>
            </a:r>
            <a:r>
              <a:rPr sz="2850" spc="-170" dirty="0">
                <a:latin typeface="Arial MT"/>
                <a:cs typeface="Arial MT"/>
              </a:rPr>
              <a:t> </a:t>
            </a:r>
            <a:r>
              <a:rPr sz="2850" spc="-45" dirty="0">
                <a:latin typeface="Arial MT"/>
                <a:cs typeface="Arial MT"/>
              </a:rPr>
              <a:t>dramatic</a:t>
            </a:r>
            <a:r>
              <a:rPr sz="2850" spc="-20" dirty="0">
                <a:latin typeface="Arial MT"/>
                <a:cs typeface="Arial MT"/>
              </a:rPr>
              <a:t> </a:t>
            </a:r>
            <a:r>
              <a:rPr sz="2850" spc="-55" dirty="0">
                <a:latin typeface="Arial MT"/>
                <a:cs typeface="Arial MT"/>
              </a:rPr>
              <a:t>energy</a:t>
            </a:r>
            <a:r>
              <a:rPr sz="2850" spc="-85" dirty="0">
                <a:latin typeface="Arial MT"/>
                <a:cs typeface="Arial MT"/>
              </a:rPr>
              <a:t> </a:t>
            </a:r>
            <a:r>
              <a:rPr sz="2850" spc="-10" dirty="0">
                <a:latin typeface="Arial MT"/>
                <a:cs typeface="Arial MT"/>
              </a:rPr>
              <a:t>savings.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3275" y="3266369"/>
            <a:ext cx="8329295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-50" dirty="0">
                <a:solidFill>
                  <a:srgbClr val="151515"/>
                </a:solidFill>
                <a:latin typeface="Arial MT"/>
                <a:cs typeface="Arial MT"/>
              </a:rPr>
              <a:t>Energy</a:t>
            </a:r>
            <a:r>
              <a:rPr sz="2300" spc="-110" dirty="0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sz="2300" spc="-25" dirty="0">
                <a:solidFill>
                  <a:srgbClr val="131313"/>
                </a:solidFill>
                <a:latin typeface="Arial MT"/>
                <a:cs typeface="Arial MT"/>
              </a:rPr>
              <a:t>Consumption</a:t>
            </a:r>
            <a:r>
              <a:rPr sz="2300" spc="-45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F0F0F"/>
                </a:solidFill>
                <a:latin typeface="Arial MT"/>
                <a:cs typeface="Arial MT"/>
              </a:rPr>
              <a:t>(kWh</a:t>
            </a:r>
            <a:r>
              <a:rPr sz="3450" baseline="-3623" dirty="0">
                <a:solidFill>
                  <a:srgbClr val="0F0F0F"/>
                </a:solidFill>
                <a:latin typeface="Arial MT"/>
                <a:cs typeface="Arial MT"/>
              </a:rPr>
              <a:t>l</a:t>
            </a:r>
            <a:r>
              <a:rPr sz="2300" dirty="0">
                <a:solidFill>
                  <a:srgbClr val="0F0F0F"/>
                </a:solidFill>
                <a:latin typeface="Arial MT"/>
                <a:cs typeface="Arial MT"/>
              </a:rPr>
              <a:t>m*</a:t>
            </a:r>
            <a:r>
              <a:rPr sz="2350" dirty="0">
                <a:solidFill>
                  <a:srgbClr val="151515"/>
                </a:solidFill>
                <a:latin typeface="Arial MT"/>
                <a:cs typeface="Arial MT"/>
              </a:rPr>
              <a:t>):</a:t>
            </a:r>
            <a:r>
              <a:rPr sz="2350" spc="-325" dirty="0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sz="2350" spc="-40" dirty="0">
                <a:solidFill>
                  <a:srgbClr val="0C0C0C"/>
                </a:solidFill>
                <a:latin typeface="Arial MT"/>
                <a:cs typeface="Arial MT"/>
              </a:rPr>
              <a:t>Traditional</a:t>
            </a:r>
            <a:r>
              <a:rPr sz="2350" spc="-15" dirty="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sz="2350" spc="-60" dirty="0">
                <a:solidFill>
                  <a:srgbClr val="131313"/>
                </a:solidFill>
                <a:latin typeface="Arial MT"/>
                <a:cs typeface="Arial MT"/>
              </a:rPr>
              <a:t>vs.</a:t>
            </a:r>
            <a:r>
              <a:rPr sz="2350" spc="-200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2350" spc="-55" dirty="0">
                <a:solidFill>
                  <a:srgbClr val="0F0F0F"/>
                </a:solidFill>
                <a:latin typeface="Arial MT"/>
                <a:cs typeface="Arial MT"/>
              </a:rPr>
              <a:t>Optimized</a:t>
            </a:r>
            <a:r>
              <a:rPr sz="2350" spc="-110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400" spc="-30" dirty="0">
                <a:solidFill>
                  <a:srgbClr val="111111"/>
                </a:solidFill>
                <a:latin typeface="Arial MT"/>
                <a:cs typeface="Arial MT"/>
              </a:rPr>
              <a:t>Designs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1760" y="4290483"/>
            <a:ext cx="962660" cy="5207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6830">
              <a:lnSpc>
                <a:spcPts val="1900"/>
              </a:lnSpc>
              <a:spcBef>
                <a:spcPts val="245"/>
              </a:spcBef>
            </a:pPr>
            <a:r>
              <a:rPr sz="1650" spc="-75" dirty="0">
                <a:latin typeface="Arial MT"/>
                <a:cs typeface="Arial MT"/>
              </a:rPr>
              <a:t>Traditîonal </a:t>
            </a:r>
            <a:r>
              <a:rPr sz="1650" spc="-80" dirty="0">
                <a:latin typeface="Arial MT"/>
                <a:cs typeface="Arial MT"/>
              </a:rPr>
              <a:t>Residential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1067" y="5373863"/>
            <a:ext cx="966469" cy="5314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57150">
              <a:lnSpc>
                <a:spcPts val="1900"/>
              </a:lnSpc>
              <a:spcBef>
                <a:spcPts val="315"/>
              </a:spcBef>
            </a:pPr>
            <a:r>
              <a:rPr sz="1700" spc="-90" dirty="0">
                <a:latin typeface="Arial MT"/>
                <a:cs typeface="Arial MT"/>
              </a:rPr>
              <a:t>Optimized </a:t>
            </a:r>
            <a:r>
              <a:rPr sz="1700" spc="-105" dirty="0">
                <a:latin typeface="Arial MT"/>
                <a:cs typeface="Arial MT"/>
              </a:rPr>
              <a:t>Residential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550" y="6466063"/>
            <a:ext cx="1435100" cy="529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12065" algn="r">
              <a:lnSpc>
                <a:spcPts val="1995"/>
              </a:lnSpc>
              <a:spcBef>
                <a:spcPts val="135"/>
              </a:spcBef>
            </a:pPr>
            <a:r>
              <a:rPr sz="1700" spc="-10" dirty="0">
                <a:latin typeface="Arial MT"/>
                <a:cs typeface="Arial MT"/>
              </a:rPr>
              <a:t>Traditional</a:t>
            </a:r>
            <a:endParaRPr sz="1700">
              <a:latin typeface="Arial MT"/>
              <a:cs typeface="Arial MT"/>
            </a:endParaRPr>
          </a:p>
          <a:p>
            <a:pPr marR="5080" algn="r">
              <a:lnSpc>
                <a:spcPts val="1935"/>
              </a:lnSpc>
            </a:pPr>
            <a:r>
              <a:rPr sz="1650" spc="-90" dirty="0">
                <a:latin typeface="Arial MT"/>
                <a:cs typeface="Arial MT"/>
              </a:rPr>
              <a:t>High-</a:t>
            </a:r>
            <a:r>
              <a:rPr sz="1650" spc="-55" dirty="0">
                <a:latin typeface="Arial MT"/>
                <a:cs typeface="Arial MT"/>
              </a:rPr>
              <a:t>Rise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spc="-30" dirty="0">
                <a:latin typeface="Arial MT"/>
                <a:cs typeface="Arial MT"/>
              </a:rPr>
              <a:t>Office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0843" y="7570964"/>
            <a:ext cx="1436370" cy="5187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527685">
              <a:lnSpc>
                <a:spcPts val="1800"/>
              </a:lnSpc>
              <a:spcBef>
                <a:spcPts val="395"/>
              </a:spcBef>
            </a:pPr>
            <a:r>
              <a:rPr sz="1700" spc="-90" dirty="0">
                <a:latin typeface="Arial MT"/>
                <a:cs typeface="Arial MT"/>
              </a:rPr>
              <a:t>Optimized </a:t>
            </a:r>
            <a:r>
              <a:rPr sz="1700" spc="-265" dirty="0">
                <a:latin typeface="Arial MT"/>
                <a:cs typeface="Arial MT"/>
              </a:rPr>
              <a:t>High—</a:t>
            </a:r>
            <a:r>
              <a:rPr sz="1700" spc="-225" dirty="0">
                <a:latin typeface="Arial MT"/>
                <a:cs typeface="Arial MT"/>
              </a:rPr>
              <a:t>Rlse</a:t>
            </a:r>
            <a:r>
              <a:rPr sz="1700" spc="110" dirty="0">
                <a:latin typeface="Arial MT"/>
                <a:cs typeface="Arial MT"/>
              </a:rPr>
              <a:t> </a:t>
            </a:r>
            <a:r>
              <a:rPr sz="1700" spc="-65" dirty="0">
                <a:latin typeface="Arial MT"/>
                <a:cs typeface="Arial MT"/>
              </a:rPr>
              <a:t>Office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88315" y="8468783"/>
            <a:ext cx="144780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50" dirty="0">
                <a:latin typeface="Arial MT"/>
                <a:cs typeface="Arial MT"/>
              </a:rPr>
              <a:t>0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1730" y="8468783"/>
            <a:ext cx="254000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25" dirty="0">
                <a:latin typeface="Arial MT"/>
                <a:cs typeface="Arial MT"/>
              </a:rPr>
              <a:t>20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7235" y="8486422"/>
            <a:ext cx="25019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5" dirty="0">
                <a:latin typeface="Arial MT"/>
                <a:cs typeface="Arial MT"/>
              </a:rPr>
              <a:t>40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44106" y="8486422"/>
            <a:ext cx="25463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25" dirty="0">
                <a:solidFill>
                  <a:srgbClr val="0C0C0C"/>
                </a:solidFill>
                <a:latin typeface="Arial MT"/>
                <a:cs typeface="Arial MT"/>
              </a:rPr>
              <a:t>60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45236" y="8486422"/>
            <a:ext cx="25654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35" dirty="0">
                <a:latin typeface="Arial MT"/>
                <a:cs typeface="Arial MT"/>
              </a:rPr>
              <a:t>80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95572" y="8486422"/>
            <a:ext cx="3429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5" dirty="0">
                <a:latin typeface="Arial MT"/>
                <a:cs typeface="Arial MT"/>
              </a:rPr>
              <a:t>100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97272" y="8486422"/>
            <a:ext cx="3429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5" dirty="0">
                <a:latin typeface="Arial MT"/>
                <a:cs typeface="Arial MT"/>
              </a:rPr>
              <a:t>120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98972" y="8486422"/>
            <a:ext cx="3556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5" dirty="0">
                <a:latin typeface="Arial MT"/>
                <a:cs typeface="Arial MT"/>
              </a:rPr>
              <a:t>140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00672" y="8486422"/>
            <a:ext cx="3556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5" dirty="0">
                <a:latin typeface="Arial MT"/>
                <a:cs typeface="Arial MT"/>
              </a:rPr>
              <a:t>160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32821" y="3026631"/>
            <a:ext cx="4734560" cy="16522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865"/>
              </a:spcBef>
            </a:pPr>
            <a:r>
              <a:rPr sz="4300" spc="-240" dirty="0">
                <a:solidFill>
                  <a:srgbClr val="242424"/>
                </a:solidFill>
                <a:latin typeface="Arial MT"/>
                <a:cs typeface="Arial MT"/>
              </a:rPr>
              <a:t>40%</a:t>
            </a:r>
            <a:r>
              <a:rPr sz="4300" spc="-29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4300" spc="-50" dirty="0">
                <a:solidFill>
                  <a:srgbClr val="232323"/>
                </a:solidFill>
                <a:latin typeface="Arial MT"/>
                <a:cs typeface="Arial MT"/>
              </a:rPr>
              <a:t>Reduction</a:t>
            </a:r>
            <a:endParaRPr sz="4300">
              <a:latin typeface="Arial MT"/>
              <a:cs typeface="Arial MT"/>
            </a:endParaRPr>
          </a:p>
          <a:p>
            <a:pPr marL="12700" marR="5080" indent="3810">
              <a:lnSpc>
                <a:spcPts val="2100"/>
              </a:lnSpc>
              <a:spcBef>
                <a:spcPts val="610"/>
              </a:spcBef>
            </a:pPr>
            <a:r>
              <a:rPr sz="1950" spc="-100" dirty="0">
                <a:latin typeface="Arial MT"/>
                <a:cs typeface="Arial MT"/>
              </a:rPr>
              <a:t>Composite</a:t>
            </a:r>
            <a:r>
              <a:rPr sz="1950" spc="-35" dirty="0">
                <a:latin typeface="Arial MT"/>
                <a:cs typeface="Arial MT"/>
              </a:rPr>
              <a:t> </a:t>
            </a:r>
            <a:r>
              <a:rPr sz="1950" spc="-80" dirty="0">
                <a:latin typeface="Arial MT"/>
                <a:cs typeface="Arial MT"/>
              </a:rPr>
              <a:t>façades</a:t>
            </a:r>
            <a:r>
              <a:rPr sz="1950" spc="-55" dirty="0">
                <a:latin typeface="Arial MT"/>
                <a:cs typeface="Arial MT"/>
              </a:rPr>
              <a:t> </a:t>
            </a:r>
            <a:r>
              <a:rPr sz="1950" spc="-114" dirty="0">
                <a:latin typeface="Arial MT"/>
                <a:cs typeface="Arial MT"/>
              </a:rPr>
              <a:t>achieved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-75" dirty="0">
                <a:latin typeface="Arial MT"/>
                <a:cs typeface="Arial MT"/>
              </a:rPr>
              <a:t>up</a:t>
            </a:r>
            <a:r>
              <a:rPr sz="1950" spc="-11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to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181818"/>
                </a:solidFill>
                <a:latin typeface="Arial MT"/>
                <a:cs typeface="Arial MT"/>
              </a:rPr>
              <a:t>a</a:t>
            </a:r>
            <a:r>
              <a:rPr sz="195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40% </a:t>
            </a:r>
            <a:r>
              <a:rPr sz="1950" spc="-120" dirty="0">
                <a:latin typeface="Arial MT"/>
                <a:cs typeface="Arial MT"/>
              </a:rPr>
              <a:t>decrease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in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-100" dirty="0">
                <a:latin typeface="Arial MT"/>
                <a:cs typeface="Arial MT"/>
              </a:rPr>
              <a:t>energy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-160" dirty="0">
                <a:latin typeface="Arial MT"/>
                <a:cs typeface="Arial MT"/>
              </a:rPr>
              <a:t>use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spc="-95" dirty="0">
                <a:latin typeface="Arial MT"/>
                <a:cs typeface="Arial MT"/>
              </a:rPr>
              <a:t>compared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to</a:t>
            </a:r>
            <a:r>
              <a:rPr sz="1950" spc="-75" dirty="0">
                <a:latin typeface="Arial MT"/>
                <a:cs typeface="Arial MT"/>
              </a:rPr>
              <a:t> </a:t>
            </a:r>
            <a:r>
              <a:rPr sz="1950" spc="-105" dirty="0">
                <a:latin typeface="Arial MT"/>
                <a:cs typeface="Arial MT"/>
              </a:rPr>
              <a:t>glass</a:t>
            </a:r>
            <a:r>
              <a:rPr sz="1950" spc="-25" dirty="0">
                <a:latin typeface="Arial MT"/>
                <a:cs typeface="Arial MT"/>
              </a:rPr>
              <a:t> and </a:t>
            </a:r>
            <a:r>
              <a:rPr sz="1950" spc="-75" dirty="0">
                <a:latin typeface="Arial MT"/>
                <a:cs typeface="Arial MT"/>
              </a:rPr>
              <a:t>metal</a:t>
            </a:r>
            <a:r>
              <a:rPr sz="1950" spc="-3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alternatives.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99845" y="5030501"/>
            <a:ext cx="4766945" cy="16059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640"/>
              </a:spcBef>
            </a:pPr>
            <a:r>
              <a:rPr sz="4100" spc="110" dirty="0">
                <a:solidFill>
                  <a:srgbClr val="2A2A2A"/>
                </a:solidFill>
                <a:latin typeface="Arial MT"/>
                <a:cs typeface="Arial MT"/>
              </a:rPr>
              <a:t>35</a:t>
            </a:r>
            <a:r>
              <a:rPr sz="4100" spc="-415" dirty="0">
                <a:solidFill>
                  <a:srgbClr val="2A2A2A"/>
                </a:solidFill>
                <a:latin typeface="Arial MT"/>
                <a:cs typeface="Arial MT"/>
              </a:rPr>
              <a:t> </a:t>
            </a:r>
            <a:r>
              <a:rPr sz="4100" spc="55" dirty="0">
                <a:solidFill>
                  <a:srgbClr val="1C1C1C"/>
                </a:solidFill>
                <a:latin typeface="Arial MT"/>
                <a:cs typeface="Arial MT"/>
              </a:rPr>
              <a:t>kWh/m</a:t>
            </a:r>
            <a:r>
              <a:rPr sz="3225" spc="82" baseline="36175" dirty="0">
                <a:solidFill>
                  <a:srgbClr val="1C1C1C"/>
                </a:solidFill>
                <a:latin typeface="Arial MT"/>
                <a:cs typeface="Arial MT"/>
              </a:rPr>
              <a:t>2</a:t>
            </a:r>
            <a:r>
              <a:rPr sz="3225" spc="397" baseline="3617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4100" spc="-10" dirty="0">
                <a:solidFill>
                  <a:srgbClr val="232323"/>
                </a:solidFill>
                <a:latin typeface="Arial MT"/>
                <a:cs typeface="Arial MT"/>
              </a:rPr>
              <a:t>Savings</a:t>
            </a:r>
            <a:endParaRPr sz="4100">
              <a:latin typeface="Arial MT"/>
              <a:cs typeface="Arial MT"/>
            </a:endParaRPr>
          </a:p>
          <a:p>
            <a:pPr marL="45720" marR="30480" indent="-8255">
              <a:lnSpc>
                <a:spcPct val="89600"/>
              </a:lnSpc>
              <a:spcBef>
                <a:spcPts val="530"/>
              </a:spcBef>
            </a:pPr>
            <a:r>
              <a:rPr sz="2000" spc="-114" dirty="0">
                <a:latin typeface="Arial MT"/>
                <a:cs typeface="Arial MT"/>
              </a:rPr>
              <a:t>In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100" dirty="0">
                <a:latin typeface="Arial MT"/>
                <a:cs typeface="Arial MT"/>
              </a:rPr>
              <a:t>high-</a:t>
            </a:r>
            <a:r>
              <a:rPr sz="2000" spc="-55" dirty="0">
                <a:latin typeface="Arial MT"/>
                <a:cs typeface="Arial MT"/>
              </a:rPr>
              <a:t>rise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officer,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spc="-90" dirty="0">
                <a:latin typeface="Arial MT"/>
                <a:cs typeface="Arial MT"/>
              </a:rPr>
              <a:t>optimizing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60" dirty="0">
                <a:latin typeface="Arial MT"/>
                <a:cs typeface="Arial MT"/>
              </a:rPr>
              <a:t>the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10" dirty="0">
                <a:latin typeface="Arial MT"/>
                <a:cs typeface="Arial MT"/>
              </a:rPr>
              <a:t>Window-</a:t>
            </a:r>
            <a:r>
              <a:rPr sz="2000" spc="-25" dirty="0">
                <a:latin typeface="Arial MT"/>
                <a:cs typeface="Arial MT"/>
              </a:rPr>
              <a:t>to- </a:t>
            </a:r>
            <a:r>
              <a:rPr sz="2000" spc="-175" dirty="0">
                <a:latin typeface="Arial MT"/>
                <a:cs typeface="Arial MT"/>
              </a:rPr>
              <a:t>Wall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50" dirty="0">
                <a:latin typeface="Arial MT"/>
                <a:cs typeface="Arial MT"/>
              </a:rPr>
              <a:t>Ratio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54" dirty="0">
                <a:latin typeface="Arial MT"/>
                <a:cs typeface="Arial MT"/>
              </a:rPr>
              <a:t>(WWR)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spc="-114" dirty="0">
                <a:latin typeface="Arial MT"/>
                <a:cs typeface="Arial MT"/>
              </a:rPr>
              <a:t>reduced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spc="-160" dirty="0">
                <a:latin typeface="Arial MT"/>
                <a:cs typeface="Arial MT"/>
              </a:rPr>
              <a:t>annual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energy </a:t>
            </a:r>
            <a:r>
              <a:rPr sz="2000" spc="-160" dirty="0">
                <a:latin typeface="Arial MT"/>
                <a:cs typeface="Arial MT"/>
              </a:rPr>
              <a:t>demand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100" dirty="0">
                <a:latin typeface="Arial MT"/>
                <a:cs typeface="Arial MT"/>
              </a:rPr>
              <a:t>by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35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kWh/m</a:t>
            </a:r>
            <a:r>
              <a:rPr sz="1875" spc="-15" baseline="31111" dirty="0">
                <a:latin typeface="Arial MT"/>
                <a:cs typeface="Arial MT"/>
              </a:rPr>
              <a:t>2</a:t>
            </a:r>
            <a:r>
              <a:rPr sz="2000" spc="-1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01003" y="6952557"/>
            <a:ext cx="6120765" cy="162496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1157605" algn="l"/>
              </a:tabLst>
            </a:pPr>
            <a:r>
              <a:rPr sz="4100" spc="-25" dirty="0">
                <a:solidFill>
                  <a:srgbClr val="627C9A"/>
                </a:solidFill>
                <a:latin typeface="Arial MT"/>
                <a:cs typeface="Arial MT"/>
              </a:rPr>
              <a:t>,¿&gt;</a:t>
            </a:r>
            <a:r>
              <a:rPr sz="4100" dirty="0">
                <a:solidFill>
                  <a:srgbClr val="627C9A"/>
                </a:solidFill>
                <a:latin typeface="Arial MT"/>
                <a:cs typeface="Arial MT"/>
              </a:rPr>
              <a:t>	</a:t>
            </a:r>
            <a:r>
              <a:rPr sz="4100" dirty="0">
                <a:solidFill>
                  <a:srgbClr val="1F1F1F"/>
                </a:solidFill>
                <a:latin typeface="Arial MT"/>
                <a:cs typeface="Arial MT"/>
              </a:rPr>
              <a:t>20-</a:t>
            </a:r>
            <a:r>
              <a:rPr sz="4100" spc="50" dirty="0">
                <a:solidFill>
                  <a:srgbClr val="1F1F1F"/>
                </a:solidFill>
                <a:latin typeface="Arial MT"/>
                <a:cs typeface="Arial MT"/>
              </a:rPr>
              <a:t>30%</a:t>
            </a:r>
            <a:r>
              <a:rPr sz="4100" spc="-10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4100" spc="-20" dirty="0">
                <a:solidFill>
                  <a:srgbClr val="232323"/>
                </a:solidFill>
                <a:latin typeface="Arial MT"/>
                <a:cs typeface="Arial MT"/>
              </a:rPr>
              <a:t>Improvement</a:t>
            </a:r>
            <a:endParaRPr sz="4100">
              <a:latin typeface="Arial MT"/>
              <a:cs typeface="Arial MT"/>
            </a:endParaRPr>
          </a:p>
          <a:p>
            <a:pPr marL="1151890" marR="215265" indent="-4445" algn="just">
              <a:lnSpc>
                <a:spcPct val="91900"/>
              </a:lnSpc>
              <a:spcBef>
                <a:spcPts val="520"/>
              </a:spcBef>
            </a:pPr>
            <a:r>
              <a:rPr sz="1950" spc="-70" dirty="0">
                <a:latin typeface="Arial MT"/>
                <a:cs typeface="Arial MT"/>
              </a:rPr>
              <a:t>Climate-</a:t>
            </a:r>
            <a:r>
              <a:rPr sz="1950" spc="-50" dirty="0">
                <a:latin typeface="Arial MT"/>
                <a:cs typeface="Arial MT"/>
              </a:rPr>
              <a:t>specific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-90" dirty="0">
                <a:latin typeface="Arial MT"/>
                <a:cs typeface="Arial MT"/>
              </a:rPr>
              <a:t>adaptive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spc="-75" dirty="0">
                <a:latin typeface="Arial MT"/>
                <a:cs typeface="Arial MT"/>
              </a:rPr>
              <a:t>strategies</a:t>
            </a:r>
            <a:r>
              <a:rPr sz="1950" spc="60" dirty="0">
                <a:latin typeface="Arial MT"/>
                <a:cs typeface="Arial MT"/>
              </a:rPr>
              <a:t> </a:t>
            </a:r>
            <a:r>
              <a:rPr sz="1950" spc="-85" dirty="0">
                <a:latin typeface="Arial MT"/>
                <a:cs typeface="Arial MT"/>
              </a:rPr>
              <a:t>resulted</a:t>
            </a:r>
            <a:r>
              <a:rPr sz="1950" spc="-5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in </a:t>
            </a:r>
            <a:r>
              <a:rPr sz="1950" dirty="0">
                <a:latin typeface="Arial MT"/>
                <a:cs typeface="Arial MT"/>
              </a:rPr>
              <a:t>20a</a:t>
            </a:r>
            <a:r>
              <a:rPr sz="1950" spc="-135" dirty="0"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0A0A0A"/>
                </a:solidFill>
                <a:latin typeface="Arial MT"/>
                <a:cs typeface="Arial MT"/>
              </a:rPr>
              <a:t>to</a:t>
            </a:r>
            <a:r>
              <a:rPr sz="1950" spc="-125" dirty="0">
                <a:solidFill>
                  <a:srgbClr val="0A0A0A"/>
                </a:solidFill>
                <a:latin typeface="Arial MT"/>
                <a:cs typeface="Arial MT"/>
              </a:rPr>
              <a:t> </a:t>
            </a:r>
            <a:r>
              <a:rPr sz="1950" spc="-254" dirty="0">
                <a:latin typeface="Arial MT"/>
                <a:cs typeface="Arial MT"/>
              </a:rPr>
              <a:t>30%</a:t>
            </a:r>
            <a:r>
              <a:rPr sz="1950" spc="120" dirty="0">
                <a:latin typeface="Arial MT"/>
                <a:cs typeface="Arial MT"/>
              </a:rPr>
              <a:t> </a:t>
            </a:r>
            <a:r>
              <a:rPr sz="1950" spc="-90" dirty="0">
                <a:latin typeface="Arial MT"/>
                <a:cs typeface="Arial MT"/>
              </a:rPr>
              <a:t>improved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-90" dirty="0">
                <a:latin typeface="Arial MT"/>
                <a:cs typeface="Arial MT"/>
              </a:rPr>
              <a:t>energy</a:t>
            </a:r>
            <a:r>
              <a:rPr sz="1950" spc="85" dirty="0">
                <a:latin typeface="Arial MT"/>
                <a:cs typeface="Arial MT"/>
              </a:rPr>
              <a:t> </a:t>
            </a:r>
            <a:r>
              <a:rPr sz="1950" spc="-45" dirty="0">
                <a:latin typeface="Arial MT"/>
                <a:cs typeface="Arial MT"/>
              </a:rPr>
              <a:t>efficiency</a:t>
            </a:r>
            <a:r>
              <a:rPr sz="1950" spc="95" dirty="0">
                <a:latin typeface="Arial MT"/>
                <a:cs typeface="Arial MT"/>
              </a:rPr>
              <a:t> </a:t>
            </a:r>
            <a:r>
              <a:rPr sz="1950" spc="-30" dirty="0">
                <a:latin typeface="Arial MT"/>
                <a:cs typeface="Arial MT"/>
              </a:rPr>
              <a:t>across </a:t>
            </a:r>
            <a:r>
              <a:rPr sz="1950" spc="-95" dirty="0">
                <a:latin typeface="Arial MT"/>
                <a:cs typeface="Arial MT"/>
              </a:rPr>
              <a:t>diverse</a:t>
            </a:r>
            <a:r>
              <a:rPr sz="1950" spc="-40" dirty="0">
                <a:latin typeface="Arial MT"/>
                <a:cs typeface="Arial MT"/>
              </a:rPr>
              <a:t> </a:t>
            </a:r>
            <a:r>
              <a:rPr sz="1950" spc="-45" dirty="0">
                <a:latin typeface="Arial MT"/>
                <a:cs typeface="Arial MT"/>
              </a:rPr>
              <a:t>tropical</a:t>
            </a:r>
            <a:r>
              <a:rPr sz="1950" spc="-90" dirty="0">
                <a:latin typeface="Arial MT"/>
                <a:cs typeface="Arial MT"/>
              </a:rPr>
              <a:t> </a:t>
            </a:r>
            <a:r>
              <a:rPr sz="1950" spc="-125" dirty="0">
                <a:latin typeface="Arial MT"/>
                <a:cs typeface="Arial MT"/>
              </a:rPr>
              <a:t>and</a:t>
            </a:r>
            <a:r>
              <a:rPr sz="1950" spc="-120" dirty="0">
                <a:latin typeface="Arial MT"/>
                <a:cs typeface="Arial MT"/>
              </a:rPr>
              <a:t> </a:t>
            </a:r>
            <a:r>
              <a:rPr sz="1950" spc="-60" dirty="0">
                <a:latin typeface="Arial MT"/>
                <a:cs typeface="Arial MT"/>
              </a:rPr>
              <a:t>polar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climates.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846829" y="9038872"/>
            <a:ext cx="5036185" cy="4552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05459" marR="5080" indent="-493395">
              <a:lnSpc>
                <a:spcPts val="1550"/>
              </a:lnSpc>
              <a:spcBef>
                <a:spcPts val="385"/>
              </a:spcBef>
            </a:pPr>
            <a:r>
              <a:rPr sz="1500" spc="-135" dirty="0">
                <a:latin typeface="Arial MT"/>
                <a:cs typeface="Arial MT"/>
              </a:rPr>
              <a:t>Data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spc="-105" dirty="0">
                <a:solidFill>
                  <a:srgbClr val="0A0A0A"/>
                </a:solidFill>
                <a:latin typeface="Arial MT"/>
                <a:cs typeface="Arial MT"/>
              </a:rPr>
              <a:t>from</a:t>
            </a:r>
            <a:r>
              <a:rPr sz="1500" spc="-90" dirty="0">
                <a:solidFill>
                  <a:srgbClr val="0A0A0A"/>
                </a:solidFill>
                <a:latin typeface="Arial MT"/>
                <a:cs typeface="Arial MT"/>
              </a:rPr>
              <a:t> </a:t>
            </a:r>
            <a:r>
              <a:rPr sz="1500" spc="-125" dirty="0">
                <a:solidFill>
                  <a:srgbClr val="0F0F0F"/>
                </a:solidFill>
                <a:latin typeface="Arial MT"/>
                <a:cs typeface="Arial MT"/>
              </a:rPr>
              <a:t>"Machine</a:t>
            </a:r>
            <a:r>
              <a:rPr sz="1500" spc="55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1500" spc="-135" dirty="0">
                <a:latin typeface="Arial MT"/>
                <a:cs typeface="Arial MT"/>
              </a:rPr>
              <a:t>Learning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-85" dirty="0">
                <a:latin typeface="Arial MT"/>
                <a:cs typeface="Arial MT"/>
              </a:rPr>
              <a:t>for</a:t>
            </a:r>
            <a:r>
              <a:rPr sz="1500" spc="55" dirty="0">
                <a:latin typeface="Arial MT"/>
                <a:cs typeface="Arial MT"/>
              </a:rPr>
              <a:t> </a:t>
            </a:r>
            <a:r>
              <a:rPr sz="1500" spc="-125" dirty="0">
                <a:latin typeface="Arial MT"/>
                <a:cs typeface="Arial MT"/>
              </a:rPr>
              <a:t>Adgptive</a:t>
            </a:r>
            <a:r>
              <a:rPr sz="1500" spc="40" dirty="0">
                <a:latin typeface="Arial MT"/>
                <a:cs typeface="Arial MT"/>
              </a:rPr>
              <a:t> </a:t>
            </a:r>
            <a:r>
              <a:rPr sz="1500" spc="-170" dirty="0">
                <a:solidFill>
                  <a:srgbClr val="0F0F0F"/>
                </a:solidFill>
                <a:latin typeface="Arial MT"/>
                <a:cs typeface="Arial MT"/>
              </a:rPr>
              <a:t>Facade</a:t>
            </a:r>
            <a:r>
              <a:rPr sz="1500" spc="25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1500" spc="-155" dirty="0">
                <a:latin typeface="Arial MT"/>
                <a:cs typeface="Arial MT"/>
              </a:rPr>
              <a:t>Design-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spc="-105" dirty="0">
                <a:solidFill>
                  <a:srgbClr val="0C0C0C"/>
                </a:solidFill>
                <a:latin typeface="Arial MT"/>
                <a:cs typeface="Arial MT"/>
              </a:rPr>
              <a:t>Enhancing </a:t>
            </a:r>
            <a:r>
              <a:rPr sz="1500" spc="-160" dirty="0">
                <a:latin typeface="Arial MT"/>
                <a:cs typeface="Arial MT"/>
              </a:rPr>
              <a:t>Thermal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-135" dirty="0">
                <a:latin typeface="Arial MT"/>
                <a:cs typeface="Arial MT"/>
              </a:rPr>
              <a:t>Performance</a:t>
            </a:r>
            <a:r>
              <a:rPr sz="1500" spc="50" dirty="0">
                <a:latin typeface="Arial MT"/>
                <a:cs typeface="Arial MT"/>
              </a:rPr>
              <a:t> </a:t>
            </a:r>
            <a:r>
              <a:rPr sz="1500" spc="-65" dirty="0">
                <a:solidFill>
                  <a:srgbClr val="2A2A2A"/>
                </a:solidFill>
                <a:latin typeface="Arial MT"/>
                <a:cs typeface="Arial MT"/>
              </a:rPr>
              <a:t>in</a:t>
            </a:r>
            <a:r>
              <a:rPr sz="1500" spc="-100" dirty="0">
                <a:solidFill>
                  <a:srgbClr val="2A2A2A"/>
                </a:solidFill>
                <a:latin typeface="Arial MT"/>
                <a:cs typeface="Arial MT"/>
              </a:rPr>
              <a:t> </a:t>
            </a:r>
            <a:r>
              <a:rPr sz="1500" spc="-150" dirty="0">
                <a:latin typeface="Arial MT"/>
                <a:cs typeface="Arial MT"/>
              </a:rPr>
              <a:t>Urban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90" dirty="0">
                <a:latin typeface="Arial MT"/>
                <a:cs typeface="Arial MT"/>
              </a:rPr>
              <a:t>Architecture"</a:t>
            </a:r>
            <a:r>
              <a:rPr sz="1500" spc="125" dirty="0">
                <a:latin typeface="Arial MT"/>
                <a:cs typeface="Arial MT"/>
              </a:rPr>
              <a:t> </a:t>
            </a:r>
            <a:r>
              <a:rPr sz="1500" spc="-160" dirty="0">
                <a:latin typeface="Arial MT"/>
                <a:cs typeface="Arial MT"/>
              </a:rPr>
              <a:t>(Ghoneim,</a:t>
            </a:r>
            <a:r>
              <a:rPr sz="1500" spc="110" dirty="0">
                <a:latin typeface="Arial MT"/>
                <a:cs typeface="Arial MT"/>
              </a:rPr>
              <a:t> </a:t>
            </a:r>
            <a:r>
              <a:rPr sz="1500" spc="-55" dirty="0">
                <a:latin typeface="Arial MT"/>
                <a:cs typeface="Arial MT"/>
              </a:rPr>
              <a:t>2025).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600" y="3746500"/>
            <a:ext cx="7747000" cy="4445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600" y="3759200"/>
            <a:ext cx="7747000" cy="431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0008" y="607836"/>
            <a:ext cx="1553908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spc="-35" dirty="0">
                <a:solidFill>
                  <a:srgbClr val="000000"/>
                </a:solidFill>
              </a:rPr>
              <a:t>Beyond</a:t>
            </a:r>
            <a:r>
              <a:rPr sz="4500" spc="-280" dirty="0">
                <a:solidFill>
                  <a:srgbClr val="000000"/>
                </a:solidFill>
              </a:rPr>
              <a:t> </a:t>
            </a:r>
            <a:r>
              <a:rPr sz="4500" spc="-25" dirty="0">
                <a:solidFill>
                  <a:srgbClr val="000000"/>
                </a:solidFill>
              </a:rPr>
              <a:t>Building</a:t>
            </a:r>
            <a:r>
              <a:rPr sz="4500" spc="-285" dirty="0">
                <a:solidFill>
                  <a:srgbClr val="000000"/>
                </a:solidFill>
              </a:rPr>
              <a:t> </a:t>
            </a:r>
            <a:r>
              <a:rPr sz="4500" spc="-20" dirty="0">
                <a:solidFill>
                  <a:srgbClr val="000000"/>
                </a:solidFill>
              </a:rPr>
              <a:t>E0iciency:</a:t>
            </a:r>
            <a:r>
              <a:rPr sz="4500" spc="-295" dirty="0">
                <a:solidFill>
                  <a:srgbClr val="000000"/>
                </a:solidFill>
              </a:rPr>
              <a:t> </a:t>
            </a:r>
            <a:r>
              <a:rPr sz="4500" spc="-30" dirty="0">
                <a:solidFill>
                  <a:srgbClr val="000000"/>
                </a:solidFill>
              </a:rPr>
              <a:t>Engineering</a:t>
            </a:r>
            <a:r>
              <a:rPr sz="4500" spc="-254" dirty="0">
                <a:solidFill>
                  <a:srgbClr val="000000"/>
                </a:solidFill>
              </a:rPr>
              <a:t> </a:t>
            </a:r>
            <a:r>
              <a:rPr sz="4500" spc="-45" dirty="0">
                <a:solidFill>
                  <a:srgbClr val="000000"/>
                </a:solidFill>
              </a:rPr>
              <a:t>Personalized</a:t>
            </a:r>
            <a:r>
              <a:rPr sz="4500" spc="-135" dirty="0">
                <a:solidFill>
                  <a:srgbClr val="000000"/>
                </a:solidFill>
              </a:rPr>
              <a:t> </a:t>
            </a:r>
            <a:r>
              <a:rPr sz="4500" spc="-10" dirty="0">
                <a:solidFill>
                  <a:srgbClr val="000000"/>
                </a:solidFill>
              </a:rPr>
              <a:t>Comfort</a:t>
            </a:r>
            <a:endParaRPr sz="45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0" dirty="0">
                <a:latin typeface="Arial MT"/>
                <a:cs typeface="Arial MT"/>
              </a:rPr>
              <a:t>G</a:t>
            </a:r>
            <a:r>
              <a:rPr sz="1500" b="0" spc="265" dirty="0">
                <a:latin typeface="Arial MT"/>
                <a:cs typeface="Arial MT"/>
              </a:rPr>
              <a:t> </a:t>
            </a:r>
            <a:r>
              <a:rPr sz="1500" b="0" spc="-90" dirty="0">
                <a:latin typeface="Arial MT"/>
                <a:cs typeface="Arial MT"/>
              </a:rPr>
              <a:t>NotebookLM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078" y="1569508"/>
            <a:ext cx="7814309" cy="13081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88800"/>
              </a:lnSpc>
              <a:spcBef>
                <a:spcPts val="400"/>
              </a:spcBef>
            </a:pPr>
            <a:r>
              <a:rPr sz="2300" spc="-180" dirty="0">
                <a:latin typeface="Arial MT"/>
                <a:cs typeface="Arial MT"/>
              </a:rPr>
              <a:t>The</a:t>
            </a:r>
            <a:r>
              <a:rPr sz="2300" spc="-75" dirty="0">
                <a:latin typeface="Arial MT"/>
                <a:cs typeface="Arial MT"/>
              </a:rPr>
              <a:t> </a:t>
            </a:r>
            <a:r>
              <a:rPr sz="2300" spc="-190" dirty="0">
                <a:latin typeface="Arial MT"/>
                <a:cs typeface="Arial MT"/>
              </a:rPr>
              <a:t>Old</a:t>
            </a:r>
            <a:r>
              <a:rPr sz="2300" spc="-95" dirty="0">
                <a:latin typeface="Arial MT"/>
                <a:cs typeface="Arial MT"/>
              </a:rPr>
              <a:t> </a:t>
            </a:r>
            <a:r>
              <a:rPr sz="2300" spc="-150" dirty="0">
                <a:latin typeface="Arial MT"/>
                <a:cs typeface="Arial MT"/>
              </a:rPr>
              <a:t>Standard: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-170" dirty="0">
                <a:latin typeface="Arial MT"/>
                <a:cs typeface="Arial MT"/>
              </a:rPr>
              <a:t>Conventional</a:t>
            </a:r>
            <a:r>
              <a:rPr sz="2300" spc="95" dirty="0">
                <a:latin typeface="Arial MT"/>
                <a:cs typeface="Arial MT"/>
              </a:rPr>
              <a:t> </a:t>
            </a:r>
            <a:r>
              <a:rPr sz="2300" spc="-375" dirty="0">
                <a:latin typeface="Arial MT"/>
                <a:cs typeface="Arial MT"/>
              </a:rPr>
              <a:t>HVAC</a:t>
            </a:r>
            <a:r>
              <a:rPr sz="2300" spc="105" dirty="0">
                <a:latin typeface="Arial MT"/>
                <a:cs typeface="Arial MT"/>
              </a:rPr>
              <a:t> </a:t>
            </a:r>
            <a:r>
              <a:rPr sz="2300" spc="-170" dirty="0">
                <a:latin typeface="Arial MT"/>
                <a:cs typeface="Arial MT"/>
              </a:rPr>
              <a:t>systems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300" spc="-200" dirty="0">
                <a:latin typeface="Arial MT"/>
                <a:cs typeface="Arial MT"/>
              </a:rPr>
              <a:t>are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160" dirty="0">
                <a:latin typeface="Arial MT"/>
                <a:cs typeface="Arial MT"/>
              </a:rPr>
              <a:t>designed</a:t>
            </a:r>
            <a:r>
              <a:rPr sz="2300" spc="105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to </a:t>
            </a:r>
            <a:r>
              <a:rPr sz="2300" spc="-114" dirty="0">
                <a:latin typeface="Arial MT"/>
                <a:cs typeface="Arial MT"/>
              </a:rPr>
              <a:t>satisfy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spc="-280" dirty="0">
                <a:latin typeface="Arial MT"/>
                <a:cs typeface="Arial MT"/>
              </a:rPr>
              <a:t>80%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-120" dirty="0">
                <a:latin typeface="Arial MT"/>
                <a:cs typeface="Arial MT"/>
              </a:rPr>
              <a:t>of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-140" dirty="0">
                <a:latin typeface="Arial MT"/>
                <a:cs typeface="Arial MT"/>
              </a:rPr>
              <a:t>occupants,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-140" dirty="0">
                <a:latin typeface="Arial MT"/>
                <a:cs typeface="Arial MT"/>
              </a:rPr>
              <a:t>accepting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-60" dirty="0">
                <a:latin typeface="Arial MT"/>
                <a:cs typeface="Arial MT"/>
              </a:rPr>
              <a:t>that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-330" dirty="0">
                <a:latin typeface="Arial MT"/>
                <a:cs typeface="Arial MT"/>
              </a:rPr>
              <a:t>20%</a:t>
            </a:r>
            <a:r>
              <a:rPr sz="2300" spc="50" dirty="0">
                <a:latin typeface="Arial MT"/>
                <a:cs typeface="Arial MT"/>
              </a:rPr>
              <a:t> </a:t>
            </a:r>
            <a:r>
              <a:rPr sz="2300" spc="-114" dirty="0">
                <a:latin typeface="Arial MT"/>
                <a:cs typeface="Arial MT"/>
              </a:rPr>
              <a:t>will</a:t>
            </a:r>
            <a:r>
              <a:rPr sz="2300" spc="-85" dirty="0">
                <a:latin typeface="Arial MT"/>
                <a:cs typeface="Arial MT"/>
              </a:rPr>
              <a:t> </a:t>
            </a:r>
            <a:r>
              <a:rPr sz="2300" spc="-165" dirty="0">
                <a:latin typeface="Arial MT"/>
                <a:cs typeface="Arial MT"/>
              </a:rPr>
              <a:t>be</a:t>
            </a:r>
            <a:r>
              <a:rPr sz="2300" spc="-105" dirty="0">
                <a:latin typeface="Arial MT"/>
                <a:cs typeface="Arial MT"/>
              </a:rPr>
              <a:t> </a:t>
            </a:r>
            <a:r>
              <a:rPr sz="2300" spc="-75" dirty="0">
                <a:latin typeface="Arial MT"/>
                <a:cs typeface="Arial MT"/>
              </a:rPr>
              <a:t>uncomfortable. </a:t>
            </a:r>
            <a:r>
              <a:rPr sz="2300" spc="-165" dirty="0">
                <a:latin typeface="Arial MT"/>
                <a:cs typeface="Arial MT"/>
              </a:rPr>
              <a:t>This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spc="-114" dirty="0">
                <a:latin typeface="Arial MT"/>
                <a:cs typeface="Arial MT"/>
              </a:rPr>
              <a:t>one-</a:t>
            </a:r>
            <a:r>
              <a:rPr sz="2300" spc="-100" dirty="0">
                <a:latin typeface="Arial MT"/>
                <a:cs typeface="Arial MT"/>
              </a:rPr>
              <a:t>size-</a:t>
            </a:r>
            <a:r>
              <a:rPr sz="2300" spc="-80" dirty="0">
                <a:latin typeface="Arial MT"/>
                <a:cs typeface="Arial MT"/>
              </a:rPr>
              <a:t>fits-all</a:t>
            </a:r>
            <a:r>
              <a:rPr sz="2300" spc="-120" dirty="0">
                <a:latin typeface="Arial MT"/>
                <a:cs typeface="Arial MT"/>
              </a:rPr>
              <a:t> </a:t>
            </a:r>
            <a:r>
              <a:rPr sz="2300" spc="-180" dirty="0">
                <a:latin typeface="Arial MT"/>
                <a:cs typeface="Arial MT"/>
              </a:rPr>
              <a:t>approach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-155" dirty="0">
                <a:latin typeface="Arial MT"/>
                <a:cs typeface="Arial MT"/>
              </a:rPr>
              <a:t>is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85" dirty="0">
                <a:latin typeface="Arial MT"/>
                <a:cs typeface="Arial MT"/>
              </a:rPr>
              <a:t>inefficient</a:t>
            </a:r>
            <a:r>
              <a:rPr sz="2300" spc="95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and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-105" dirty="0">
                <a:latin typeface="Arial MT"/>
                <a:cs typeface="Arial MT"/>
              </a:rPr>
              <a:t>fails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-85" dirty="0">
                <a:latin typeface="Arial MT"/>
                <a:cs typeface="Arial MT"/>
              </a:rPr>
              <a:t>to</a:t>
            </a:r>
            <a:r>
              <a:rPr sz="2300" spc="-16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account </a:t>
            </a:r>
            <a:r>
              <a:rPr sz="2300" spc="-150" dirty="0">
                <a:latin typeface="Arial MT"/>
                <a:cs typeface="Arial MT"/>
              </a:rPr>
              <a:t>account</a:t>
            </a:r>
            <a:r>
              <a:rPr sz="2300" spc="80" dirty="0">
                <a:latin typeface="Arial MT"/>
                <a:cs typeface="Arial MT"/>
              </a:rPr>
              <a:t> </a:t>
            </a:r>
            <a:r>
              <a:rPr sz="2300" spc="-130" dirty="0">
                <a:latin typeface="Arial MT"/>
                <a:cs typeface="Arial MT"/>
              </a:rPr>
              <a:t>for</a:t>
            </a:r>
            <a:r>
              <a:rPr sz="2300" spc="-100" dirty="0">
                <a:latin typeface="Arial MT"/>
                <a:cs typeface="Arial MT"/>
              </a:rPr>
              <a:t> </a:t>
            </a:r>
            <a:r>
              <a:rPr sz="2300" spc="-165" dirty="0">
                <a:latin typeface="Arial MT"/>
                <a:cs typeface="Arial MT"/>
              </a:rPr>
              <a:t>personal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-125" dirty="0">
                <a:latin typeface="Arial MT"/>
                <a:cs typeface="Arial MT"/>
              </a:rPr>
              <a:t>differences</a:t>
            </a:r>
            <a:r>
              <a:rPr sz="2300" spc="80" dirty="0">
                <a:latin typeface="Arial MT"/>
                <a:cs typeface="Arial MT"/>
              </a:rPr>
              <a:t> </a:t>
            </a:r>
            <a:r>
              <a:rPr sz="2300" spc="-150" dirty="0">
                <a:latin typeface="Arial MT"/>
                <a:cs typeface="Arial MT"/>
              </a:rPr>
              <a:t>(metabolic</a:t>
            </a:r>
            <a:r>
              <a:rPr sz="2300" spc="95" dirty="0">
                <a:latin typeface="Arial MT"/>
                <a:cs typeface="Arial MT"/>
              </a:rPr>
              <a:t> </a:t>
            </a:r>
            <a:r>
              <a:rPr sz="2300" spc="-120" dirty="0">
                <a:latin typeface="Arial MT"/>
                <a:cs typeface="Arial MT"/>
              </a:rPr>
              <a:t>rate,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-120" dirty="0">
                <a:latin typeface="Arial MT"/>
                <a:cs typeface="Arial MT"/>
              </a:rPr>
              <a:t>clothing,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gender).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72078" y="1569508"/>
            <a:ext cx="7322184" cy="9969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3970" marR="5080" indent="-1905">
              <a:lnSpc>
                <a:spcPct val="88800"/>
              </a:lnSpc>
              <a:spcBef>
                <a:spcPts val="400"/>
              </a:spcBef>
            </a:pPr>
            <a:r>
              <a:rPr sz="2300" spc="-155" dirty="0">
                <a:latin typeface="Arial MT"/>
                <a:cs typeface="Arial MT"/>
              </a:rPr>
              <a:t>The</a:t>
            </a:r>
            <a:r>
              <a:rPr sz="2300" spc="-215" dirty="0">
                <a:latin typeface="Arial MT"/>
                <a:cs typeface="Arial MT"/>
              </a:rPr>
              <a:t> </a:t>
            </a:r>
            <a:r>
              <a:rPr sz="2300" spc="-195" dirty="0">
                <a:latin typeface="Arial MT"/>
                <a:cs typeface="Arial MT"/>
              </a:rPr>
              <a:t>New</a:t>
            </a:r>
            <a:r>
              <a:rPr sz="2300" spc="-60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Capability: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Al-</a:t>
            </a:r>
            <a:r>
              <a:rPr sz="2300" spc="-114" dirty="0">
                <a:latin typeface="Arial MT"/>
                <a:cs typeface="Arial MT"/>
              </a:rPr>
              <a:t>driven</a:t>
            </a:r>
            <a:r>
              <a:rPr sz="2300" spc="114" dirty="0">
                <a:latin typeface="Arial MT"/>
                <a:cs typeface="Arial MT"/>
              </a:rPr>
              <a:t> </a:t>
            </a:r>
            <a:r>
              <a:rPr sz="2300" spc="-185" dirty="0">
                <a:latin typeface="Arial MT"/>
                <a:cs typeface="Arial MT"/>
              </a:rPr>
              <a:t>systems</a:t>
            </a:r>
            <a:r>
              <a:rPr sz="2300" spc="80" dirty="0">
                <a:latin typeface="Arial MT"/>
                <a:cs typeface="Arial MT"/>
              </a:rPr>
              <a:t> </a:t>
            </a:r>
            <a:r>
              <a:rPr sz="2300" spc="-170" dirty="0">
                <a:latin typeface="Arial MT"/>
                <a:cs typeface="Arial MT"/>
              </a:rPr>
              <a:t>can</a:t>
            </a:r>
            <a:r>
              <a:rPr sz="2300" spc="-150" dirty="0">
                <a:latin typeface="Arial MT"/>
                <a:cs typeface="Arial MT"/>
              </a:rPr>
              <a:t> </a:t>
            </a:r>
            <a:r>
              <a:rPr sz="2300" spc="-165" dirty="0">
                <a:latin typeface="Arial MT"/>
                <a:cs typeface="Arial MT"/>
              </a:rPr>
              <a:t>learn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individual </a:t>
            </a:r>
            <a:r>
              <a:rPr sz="2300" spc="-145" dirty="0">
                <a:latin typeface="Arial MT"/>
                <a:cs typeface="Arial MT"/>
              </a:rPr>
              <a:t>thermal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-150" dirty="0">
                <a:latin typeface="Arial MT"/>
                <a:cs typeface="Arial MT"/>
              </a:rPr>
              <a:t>preferences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-190" dirty="0">
                <a:latin typeface="Arial MT"/>
                <a:cs typeface="Arial MT"/>
              </a:rPr>
              <a:t>over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spc="-140" dirty="0">
                <a:latin typeface="Arial MT"/>
                <a:cs typeface="Arial MT"/>
              </a:rPr>
              <a:t>time</a:t>
            </a:r>
            <a:r>
              <a:rPr sz="2300" spc="-105" dirty="0">
                <a:latin typeface="Arial MT"/>
                <a:cs typeface="Arial MT"/>
              </a:rPr>
              <a:t> </a:t>
            </a:r>
            <a:r>
              <a:rPr sz="2300" spc="-170" dirty="0">
                <a:latin typeface="Arial MT"/>
                <a:cs typeface="Arial MT"/>
              </a:rPr>
              <a:t>by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125" dirty="0">
                <a:latin typeface="Arial MT"/>
                <a:cs typeface="Arial MT"/>
              </a:rPr>
              <a:t>correlating</a:t>
            </a:r>
            <a:r>
              <a:rPr sz="2300" spc="105" dirty="0">
                <a:latin typeface="Arial MT"/>
                <a:cs typeface="Arial MT"/>
              </a:rPr>
              <a:t> </a:t>
            </a:r>
            <a:r>
              <a:rPr sz="2300" spc="-165" dirty="0">
                <a:latin typeface="Arial MT"/>
                <a:cs typeface="Arial MT"/>
              </a:rPr>
              <a:t>environmental</a:t>
            </a:r>
            <a:r>
              <a:rPr sz="2300" spc="140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data </a:t>
            </a:r>
            <a:r>
              <a:rPr sz="2300" spc="-120" dirty="0">
                <a:latin typeface="Arial MT"/>
                <a:cs typeface="Arial MT"/>
              </a:rPr>
              <a:t>with</a:t>
            </a:r>
            <a:r>
              <a:rPr sz="2300" spc="-55" dirty="0">
                <a:latin typeface="Arial MT"/>
                <a:cs typeface="Arial MT"/>
              </a:rPr>
              <a:t> </a:t>
            </a:r>
            <a:r>
              <a:rPr sz="2300" spc="-140" dirty="0">
                <a:latin typeface="Arial MT"/>
                <a:cs typeface="Arial MT"/>
              </a:rPr>
              <a:t>physiological</a:t>
            </a:r>
            <a:r>
              <a:rPr sz="2300" spc="60" dirty="0">
                <a:latin typeface="Arial MT"/>
                <a:cs typeface="Arial MT"/>
              </a:rPr>
              <a:t> </a:t>
            </a:r>
            <a:r>
              <a:rPr sz="2300" spc="-160" dirty="0">
                <a:latin typeface="Arial MT"/>
                <a:cs typeface="Arial MT"/>
              </a:rPr>
              <a:t>feedback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145" dirty="0">
                <a:latin typeface="Arial MT"/>
                <a:cs typeface="Arial MT"/>
              </a:rPr>
              <a:t>from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spc="-160" dirty="0">
                <a:latin typeface="Arial MT"/>
                <a:cs typeface="Arial MT"/>
              </a:rPr>
              <a:t>non-</a:t>
            </a:r>
            <a:r>
              <a:rPr sz="2300" spc="-105" dirty="0">
                <a:latin typeface="Arial MT"/>
                <a:cs typeface="Arial MT"/>
              </a:rPr>
              <a:t>intrusive</a:t>
            </a:r>
            <a:r>
              <a:rPr sz="2300" spc="16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sensors.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6824" y="3279069"/>
            <a:ext cx="451612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-305" dirty="0">
                <a:latin typeface="Arial MT"/>
                <a:cs typeface="Arial MT"/>
              </a:rPr>
              <a:t>CONVENTIONAL</a:t>
            </a:r>
            <a:r>
              <a:rPr sz="2400" spc="360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ONE-</a:t>
            </a:r>
            <a:r>
              <a:rPr sz="2400" spc="-195" dirty="0">
                <a:latin typeface="Arial MT"/>
                <a:cs typeface="Arial MT"/>
              </a:rPr>
              <a:t>SIZE-</a:t>
            </a:r>
            <a:r>
              <a:rPr sz="2400" spc="-190" dirty="0">
                <a:latin typeface="Arial MT"/>
                <a:cs typeface="Arial MT"/>
              </a:rPr>
              <a:t>FITS-</a:t>
            </a:r>
            <a:r>
              <a:rPr sz="2400" spc="-150" dirty="0">
                <a:latin typeface="Arial MT"/>
                <a:cs typeface="Arial MT"/>
              </a:rPr>
              <a:t>ALL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58685" y="3323166"/>
            <a:ext cx="4576445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-80" dirty="0">
                <a:latin typeface="Arial MT"/>
                <a:cs typeface="Arial MT"/>
              </a:rPr>
              <a:t>PERSONALIZED</a:t>
            </a:r>
            <a:r>
              <a:rPr sz="2050" spc="40" dirty="0">
                <a:latin typeface="Arial MT"/>
                <a:cs typeface="Arial MT"/>
              </a:rPr>
              <a:t> </a:t>
            </a:r>
            <a:r>
              <a:rPr sz="2050" spc="-40" dirty="0">
                <a:latin typeface="Arial MT"/>
                <a:cs typeface="Arial MT"/>
              </a:rPr>
              <a:t>AI-</a:t>
            </a:r>
            <a:r>
              <a:rPr sz="2050" spc="-45" dirty="0">
                <a:latin typeface="Arial MT"/>
                <a:cs typeface="Arial MT"/>
              </a:rPr>
              <a:t>DRIVEN</a:t>
            </a:r>
            <a:r>
              <a:rPr sz="2050" spc="-100" dirty="0">
                <a:latin typeface="Arial MT"/>
                <a:cs typeface="Arial MT"/>
              </a:rPr>
              <a:t> </a:t>
            </a:r>
            <a:r>
              <a:rPr sz="2050" spc="-60" dirty="0">
                <a:latin typeface="Arial MT"/>
                <a:cs typeface="Arial MT"/>
              </a:rPr>
              <a:t>COMFORT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7658" y="8553450"/>
            <a:ext cx="9514840" cy="79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00"/>
              </a:lnSpc>
              <a:spcBef>
                <a:spcPts val="100"/>
              </a:spcBef>
            </a:pPr>
            <a:r>
              <a:rPr sz="2500" spc="-80" dirty="0">
                <a:latin typeface="Arial MT"/>
                <a:cs typeface="Arial MT"/>
              </a:rPr>
              <a:t>The</a:t>
            </a:r>
            <a:r>
              <a:rPr sz="2500" spc="-110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goal</a:t>
            </a:r>
            <a:r>
              <a:rPr sz="2500" spc="-155" dirty="0">
                <a:latin typeface="Arial MT"/>
                <a:cs typeface="Arial MT"/>
              </a:rPr>
              <a:t> </a:t>
            </a:r>
            <a:r>
              <a:rPr sz="2500" spc="-35" dirty="0">
                <a:latin typeface="Arial MT"/>
                <a:cs typeface="Arial MT"/>
              </a:rPr>
              <a:t>shifts</a:t>
            </a:r>
            <a:r>
              <a:rPr sz="2500" spc="-140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from</a:t>
            </a:r>
            <a:r>
              <a:rPr sz="2500" spc="-155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conditioning</a:t>
            </a:r>
            <a:r>
              <a:rPr sz="2500" spc="-6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the</a:t>
            </a:r>
            <a:r>
              <a:rPr sz="2500" spc="-100" dirty="0">
                <a:latin typeface="Arial MT"/>
                <a:cs typeface="Arial MT"/>
              </a:rPr>
              <a:t> </a:t>
            </a:r>
            <a:r>
              <a:rPr sz="2500" spc="-85" dirty="0">
                <a:latin typeface="Arial MT"/>
                <a:cs typeface="Arial MT"/>
              </a:rPr>
              <a:t>space</a:t>
            </a:r>
            <a:r>
              <a:rPr sz="2500" spc="-13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to</a:t>
            </a:r>
            <a:r>
              <a:rPr sz="2500" spc="-175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conditioning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the</a:t>
            </a:r>
            <a:r>
              <a:rPr sz="2500" spc="-9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person,</a:t>
            </a:r>
            <a:endParaRPr sz="2500">
              <a:latin typeface="Arial MT"/>
              <a:cs typeface="Arial MT"/>
            </a:endParaRPr>
          </a:p>
          <a:p>
            <a:pPr marR="22225" algn="ctr">
              <a:lnSpc>
                <a:spcPts val="3140"/>
              </a:lnSpc>
            </a:pPr>
            <a:r>
              <a:rPr sz="2700" spc="-145" dirty="0">
                <a:latin typeface="Arial MT"/>
                <a:cs typeface="Arial MT"/>
              </a:rPr>
              <a:t>delivering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spc="-140" dirty="0">
                <a:latin typeface="Arial MT"/>
                <a:cs typeface="Arial MT"/>
              </a:rPr>
              <a:t>tailored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spc="-105" dirty="0">
                <a:latin typeface="Arial MT"/>
                <a:cs typeface="Arial MT"/>
              </a:rPr>
              <a:t>comfort</a:t>
            </a:r>
            <a:r>
              <a:rPr sz="2700" spc="30" dirty="0">
                <a:latin typeface="Arial MT"/>
                <a:cs typeface="Arial MT"/>
              </a:rPr>
              <a:t> </a:t>
            </a:r>
            <a:r>
              <a:rPr sz="2700" spc="-90" dirty="0">
                <a:latin typeface="Arial MT"/>
                <a:cs typeface="Arial MT"/>
              </a:rPr>
              <a:t>with</a:t>
            </a:r>
            <a:r>
              <a:rPr sz="2700" spc="-60" dirty="0">
                <a:latin typeface="Arial MT"/>
                <a:cs typeface="Arial MT"/>
              </a:rPr>
              <a:t> </a:t>
            </a:r>
            <a:r>
              <a:rPr sz="2700" spc="-220" dirty="0">
                <a:latin typeface="Arial MT"/>
                <a:cs typeface="Arial MT"/>
              </a:rPr>
              <a:t>maximum</a:t>
            </a:r>
            <a:r>
              <a:rPr sz="2700" spc="15" dirty="0">
                <a:latin typeface="Arial MT"/>
                <a:cs typeface="Arial MT"/>
              </a:rPr>
              <a:t> </a:t>
            </a:r>
            <a:r>
              <a:rPr sz="2700" spc="-190" dirty="0">
                <a:latin typeface="Arial MT"/>
                <a:cs typeface="Arial MT"/>
              </a:rPr>
              <a:t>energy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0" dirty="0">
                <a:latin typeface="Arial MT"/>
                <a:cs typeface="Arial MT"/>
              </a:rPr>
              <a:t>efficiency.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700" y="7378700"/>
            <a:ext cx="495300" cy="482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000" y="5562600"/>
            <a:ext cx="533400" cy="520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900" y="3568700"/>
            <a:ext cx="596900" cy="838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0900" y="2692400"/>
            <a:ext cx="596900" cy="825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1200" y="3073400"/>
            <a:ext cx="3378200" cy="4660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3400" y="7454900"/>
            <a:ext cx="457200" cy="444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66100" y="6705600"/>
            <a:ext cx="431800" cy="4318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66100" y="4419600"/>
            <a:ext cx="431800" cy="4445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28000" y="2857500"/>
            <a:ext cx="495300" cy="508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239500" y="3098800"/>
            <a:ext cx="5270500" cy="4597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5000" y="2705100"/>
            <a:ext cx="101600" cy="8128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89000" y="4648200"/>
            <a:ext cx="533400" cy="533400"/>
            <a:chOff x="889000" y="4648200"/>
            <a:chExt cx="533400" cy="533400"/>
          </a:xfrm>
        </p:grpSpPr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0300" y="4648200"/>
              <a:ext cx="25400" cy="889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9000" y="4775200"/>
              <a:ext cx="533400" cy="40640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6000" y="6464300"/>
            <a:ext cx="393700" cy="5207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80711" y="452966"/>
            <a:ext cx="1575752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spc="70" dirty="0">
                <a:solidFill>
                  <a:srgbClr val="282828"/>
                </a:solidFill>
              </a:rPr>
              <a:t>Integrating</a:t>
            </a:r>
            <a:r>
              <a:rPr sz="4550" spc="-90" dirty="0">
                <a:solidFill>
                  <a:srgbClr val="282828"/>
                </a:solidFill>
              </a:rPr>
              <a:t> </a:t>
            </a:r>
            <a:r>
              <a:rPr sz="4550" spc="55" dirty="0">
                <a:solidFill>
                  <a:srgbClr val="282828"/>
                </a:solidFill>
              </a:rPr>
              <a:t>Predictive</a:t>
            </a:r>
            <a:r>
              <a:rPr sz="4550" spc="-60" dirty="0">
                <a:solidFill>
                  <a:srgbClr val="282828"/>
                </a:solidFill>
              </a:rPr>
              <a:t> </a:t>
            </a:r>
            <a:r>
              <a:rPr sz="4550" dirty="0">
                <a:solidFill>
                  <a:srgbClr val="282828"/>
                </a:solidFill>
              </a:rPr>
              <a:t>Design</a:t>
            </a:r>
            <a:r>
              <a:rPr sz="4550" spc="-95" dirty="0">
                <a:solidFill>
                  <a:srgbClr val="282828"/>
                </a:solidFill>
              </a:rPr>
              <a:t> </a:t>
            </a:r>
            <a:r>
              <a:rPr sz="4550" spc="120" dirty="0">
                <a:solidFill>
                  <a:srgbClr val="2A2A2A"/>
                </a:solidFill>
              </a:rPr>
              <a:t>into</a:t>
            </a:r>
            <a:r>
              <a:rPr sz="4550" spc="-325" dirty="0">
                <a:solidFill>
                  <a:srgbClr val="2A2A2A"/>
                </a:solidFill>
              </a:rPr>
              <a:t> </a:t>
            </a:r>
            <a:r>
              <a:rPr sz="4550" spc="120" dirty="0">
                <a:solidFill>
                  <a:srgbClr val="2B2B2B"/>
                </a:solidFill>
              </a:rPr>
              <a:t>the</a:t>
            </a:r>
            <a:r>
              <a:rPr sz="4550" spc="-160" dirty="0">
                <a:solidFill>
                  <a:srgbClr val="2B2B2B"/>
                </a:solidFill>
              </a:rPr>
              <a:t> </a:t>
            </a:r>
            <a:r>
              <a:rPr sz="4550" dirty="0">
                <a:solidFill>
                  <a:srgbClr val="212121"/>
                </a:solidFill>
              </a:rPr>
              <a:t>Professional</a:t>
            </a:r>
            <a:r>
              <a:rPr sz="4550" spc="265" dirty="0">
                <a:solidFill>
                  <a:srgbClr val="212121"/>
                </a:solidFill>
              </a:rPr>
              <a:t> </a:t>
            </a:r>
            <a:r>
              <a:rPr sz="4550" spc="55" dirty="0">
                <a:solidFill>
                  <a:srgbClr val="282828"/>
                </a:solidFill>
              </a:rPr>
              <a:t>Workflow</a:t>
            </a:r>
            <a:endParaRPr sz="455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0" dirty="0">
                <a:latin typeface="Arial MT"/>
                <a:cs typeface="Arial MT"/>
              </a:rPr>
              <a:t>G</a:t>
            </a:r>
            <a:r>
              <a:rPr sz="1500" b="0" spc="265" dirty="0">
                <a:latin typeface="Arial MT"/>
                <a:cs typeface="Arial MT"/>
              </a:rPr>
              <a:t> </a:t>
            </a:r>
            <a:r>
              <a:rPr sz="1500" b="0" spc="-90" dirty="0">
                <a:latin typeface="Arial MT"/>
                <a:cs typeface="Arial MT"/>
              </a:rPr>
              <a:t>NotebookLM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078" y="1399116"/>
            <a:ext cx="15514319" cy="9969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0955" marR="5080" indent="-8890">
              <a:lnSpc>
                <a:spcPts val="3650"/>
              </a:lnSpc>
              <a:spcBef>
                <a:spcPts val="509"/>
              </a:spcBef>
            </a:pPr>
            <a:r>
              <a:rPr sz="3300" spc="-200" dirty="0">
                <a:latin typeface="Arial MT"/>
                <a:cs typeface="Arial MT"/>
              </a:rPr>
              <a:t>The</a:t>
            </a:r>
            <a:r>
              <a:rPr sz="3300" spc="-229" dirty="0">
                <a:latin typeface="Arial MT"/>
                <a:cs typeface="Arial MT"/>
              </a:rPr>
              <a:t> </a:t>
            </a:r>
            <a:r>
              <a:rPr sz="3300" spc="-215" dirty="0">
                <a:latin typeface="Arial MT"/>
                <a:cs typeface="Arial MT"/>
              </a:rPr>
              <a:t>new</a:t>
            </a:r>
            <a:r>
              <a:rPr sz="3300" spc="-120" dirty="0">
                <a:latin typeface="Arial MT"/>
                <a:cs typeface="Arial MT"/>
              </a:rPr>
              <a:t> </a:t>
            </a:r>
            <a:r>
              <a:rPr sz="3300" spc="-145" dirty="0">
                <a:latin typeface="Arial MT"/>
                <a:cs typeface="Arial MT"/>
              </a:rPr>
              <a:t>paradigm</a:t>
            </a:r>
            <a:r>
              <a:rPr sz="3300" spc="-100" dirty="0">
                <a:latin typeface="Arial MT"/>
                <a:cs typeface="Arial MT"/>
              </a:rPr>
              <a:t> </a:t>
            </a:r>
            <a:r>
              <a:rPr sz="3300" spc="-170" dirty="0">
                <a:latin typeface="Arial MT"/>
                <a:cs typeface="Arial MT"/>
              </a:rPr>
              <a:t>does</a:t>
            </a:r>
            <a:r>
              <a:rPr sz="3300" spc="-105" dirty="0">
                <a:latin typeface="Arial MT"/>
                <a:cs typeface="Arial MT"/>
              </a:rPr>
              <a:t> not</a:t>
            </a:r>
            <a:r>
              <a:rPr sz="3300" spc="-165" dirty="0">
                <a:latin typeface="Arial MT"/>
                <a:cs typeface="Arial MT"/>
              </a:rPr>
              <a:t> </a:t>
            </a:r>
            <a:r>
              <a:rPr sz="3300" spc="-135" dirty="0">
                <a:latin typeface="Arial MT"/>
                <a:cs typeface="Arial MT"/>
              </a:rPr>
              <a:t>require</a:t>
            </a:r>
            <a:r>
              <a:rPr sz="3300" spc="-95" dirty="0">
                <a:latin typeface="Arial MT"/>
                <a:cs typeface="Arial MT"/>
              </a:rPr>
              <a:t> </a:t>
            </a:r>
            <a:r>
              <a:rPr sz="3300" spc="-165" dirty="0">
                <a:latin typeface="Arial MT"/>
                <a:cs typeface="Arial MT"/>
              </a:rPr>
              <a:t>abandoning</a:t>
            </a:r>
            <a:r>
              <a:rPr sz="3300" spc="60" dirty="0">
                <a:latin typeface="Arial MT"/>
                <a:cs typeface="Arial MT"/>
              </a:rPr>
              <a:t> </a:t>
            </a:r>
            <a:r>
              <a:rPr sz="3300" spc="-125" dirty="0">
                <a:latin typeface="Arial MT"/>
                <a:cs typeface="Arial MT"/>
              </a:rPr>
              <a:t>existing</a:t>
            </a:r>
            <a:r>
              <a:rPr sz="3300" spc="-40" dirty="0">
                <a:latin typeface="Arial MT"/>
                <a:cs typeface="Arial MT"/>
              </a:rPr>
              <a:t> </a:t>
            </a:r>
            <a:r>
              <a:rPr sz="3300" spc="-145" dirty="0">
                <a:latin typeface="Arial MT"/>
                <a:cs typeface="Arial MT"/>
              </a:rPr>
              <a:t>tools,</a:t>
            </a:r>
            <a:r>
              <a:rPr sz="3300" spc="-135" dirty="0">
                <a:latin typeface="Arial MT"/>
                <a:cs typeface="Arial MT"/>
              </a:rPr>
              <a:t> </a:t>
            </a:r>
            <a:r>
              <a:rPr sz="3300" spc="-114" dirty="0">
                <a:latin typeface="Arial MT"/>
                <a:cs typeface="Arial MT"/>
              </a:rPr>
              <a:t>but</a:t>
            </a:r>
            <a:r>
              <a:rPr sz="3300" spc="-40" dirty="0">
                <a:latin typeface="Arial MT"/>
                <a:cs typeface="Arial MT"/>
              </a:rPr>
              <a:t> </a:t>
            </a:r>
            <a:r>
              <a:rPr sz="3300" spc="-145" dirty="0">
                <a:latin typeface="Arial MT"/>
                <a:cs typeface="Arial MT"/>
              </a:rPr>
              <a:t>rather</a:t>
            </a:r>
            <a:r>
              <a:rPr sz="3300" spc="15" dirty="0">
                <a:latin typeface="Arial MT"/>
                <a:cs typeface="Arial MT"/>
              </a:rPr>
              <a:t> </a:t>
            </a:r>
            <a:r>
              <a:rPr sz="3300" spc="-160" dirty="0">
                <a:latin typeface="Arial MT"/>
                <a:cs typeface="Arial MT"/>
              </a:rPr>
              <a:t>augmenting</a:t>
            </a:r>
            <a:r>
              <a:rPr sz="3300" spc="-15" dirty="0">
                <a:latin typeface="Arial MT"/>
                <a:cs typeface="Arial MT"/>
              </a:rPr>
              <a:t> </a:t>
            </a:r>
            <a:r>
              <a:rPr sz="3300" spc="-20" dirty="0">
                <a:latin typeface="Arial MT"/>
                <a:cs typeface="Arial MT"/>
              </a:rPr>
              <a:t>them </a:t>
            </a:r>
            <a:r>
              <a:rPr sz="3300" spc="-145" dirty="0">
                <a:latin typeface="Arial MT"/>
                <a:cs typeface="Arial MT"/>
              </a:rPr>
              <a:t>with</a:t>
            </a:r>
            <a:r>
              <a:rPr sz="3300" spc="-85" dirty="0">
                <a:latin typeface="Arial MT"/>
                <a:cs typeface="Arial MT"/>
              </a:rPr>
              <a:t> </a:t>
            </a:r>
            <a:r>
              <a:rPr sz="3300" spc="-110" dirty="0">
                <a:latin typeface="Arial MT"/>
                <a:cs typeface="Arial MT"/>
              </a:rPr>
              <a:t>future-</a:t>
            </a:r>
            <a:r>
              <a:rPr sz="3300" spc="-120" dirty="0">
                <a:latin typeface="Arial MT"/>
                <a:cs typeface="Arial MT"/>
              </a:rPr>
              <a:t>forward</a:t>
            </a:r>
            <a:r>
              <a:rPr sz="3300" spc="-250" dirty="0">
                <a:latin typeface="Arial MT"/>
                <a:cs typeface="Arial MT"/>
              </a:rPr>
              <a:t> </a:t>
            </a:r>
            <a:r>
              <a:rPr sz="3300" spc="-155" dirty="0">
                <a:latin typeface="Arial MT"/>
                <a:cs typeface="Arial MT"/>
              </a:rPr>
              <a:t>data</a:t>
            </a:r>
            <a:r>
              <a:rPr sz="3300" spc="-75" dirty="0">
                <a:latin typeface="Arial MT"/>
                <a:cs typeface="Arial MT"/>
              </a:rPr>
              <a:t> </a:t>
            </a:r>
            <a:r>
              <a:rPr sz="3300" spc="-195" dirty="0">
                <a:latin typeface="Arial MT"/>
                <a:cs typeface="Arial MT"/>
              </a:rPr>
              <a:t>and</a:t>
            </a:r>
            <a:r>
              <a:rPr sz="3300" spc="-50" dirty="0">
                <a:latin typeface="Arial MT"/>
                <a:cs typeface="Arial MT"/>
              </a:rPr>
              <a:t> </a:t>
            </a:r>
            <a:r>
              <a:rPr sz="3300" spc="-120" dirty="0">
                <a:latin typeface="Arial MT"/>
                <a:cs typeface="Arial MT"/>
              </a:rPr>
              <a:t>Al-</a:t>
            </a:r>
            <a:r>
              <a:rPr sz="3300" spc="-130" dirty="0">
                <a:latin typeface="Arial MT"/>
                <a:cs typeface="Arial MT"/>
              </a:rPr>
              <a:t>driven</a:t>
            </a:r>
            <a:r>
              <a:rPr sz="3300" spc="-85" dirty="0">
                <a:latin typeface="Arial MT"/>
                <a:cs typeface="Arial MT"/>
              </a:rPr>
              <a:t> </a:t>
            </a:r>
            <a:r>
              <a:rPr sz="3300" spc="-30" dirty="0">
                <a:latin typeface="Arial MT"/>
                <a:cs typeface="Arial MT"/>
              </a:rPr>
              <a:t>analysis.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63659" y="2785886"/>
            <a:ext cx="1648460" cy="6248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635">
              <a:lnSpc>
                <a:spcPts val="2300"/>
              </a:lnSpc>
              <a:spcBef>
                <a:spcPts val="270"/>
              </a:spcBef>
            </a:pPr>
            <a:r>
              <a:rPr sz="2000" spc="-85" dirty="0">
                <a:latin typeface="Arial MT"/>
                <a:cs typeface="Arial MT"/>
              </a:rPr>
              <a:t>CLIMATE/SITE </a:t>
            </a:r>
            <a:r>
              <a:rPr sz="2000" spc="-10" dirty="0">
                <a:latin typeface="Arial MT"/>
                <a:cs typeface="Arial MT"/>
              </a:rPr>
              <a:t>ANALYSIS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7019" y="3678766"/>
            <a:ext cx="2624455" cy="635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050" marR="5080" indent="-6985">
              <a:lnSpc>
                <a:spcPts val="2300"/>
              </a:lnSpc>
              <a:spcBef>
                <a:spcPts val="340"/>
              </a:spcBef>
            </a:pPr>
            <a:r>
              <a:rPr sz="2050" spc="-10" dirty="0">
                <a:latin typeface="Arial MT"/>
                <a:cs typeface="Arial MT"/>
              </a:rPr>
              <a:t>BUILDING </a:t>
            </a:r>
            <a:r>
              <a:rPr sz="2050" spc="-160" dirty="0">
                <a:latin typeface="Arial MT"/>
                <a:cs typeface="Arial MT"/>
              </a:rPr>
              <a:t>ORIENTATION</a:t>
            </a:r>
            <a:r>
              <a:rPr sz="2050" spc="75" dirty="0">
                <a:latin typeface="Arial MT"/>
                <a:cs typeface="Arial MT"/>
              </a:rPr>
              <a:t> </a:t>
            </a:r>
            <a:r>
              <a:rPr sz="2050" spc="50" dirty="0">
                <a:latin typeface="Arial MT"/>
                <a:cs typeface="Arial MT"/>
              </a:rPr>
              <a:t>&amp;</a:t>
            </a:r>
            <a:r>
              <a:rPr sz="2050" spc="-160" dirty="0">
                <a:latin typeface="Arial MT"/>
                <a:cs typeface="Arial MT"/>
              </a:rPr>
              <a:t> </a:t>
            </a:r>
            <a:r>
              <a:rPr sz="2050" spc="-105" dirty="0">
                <a:latin typeface="Arial MT"/>
                <a:cs typeface="Arial MT"/>
              </a:rPr>
              <a:t>FORM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52545" y="4589286"/>
            <a:ext cx="1541780" cy="6248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2065">
              <a:lnSpc>
                <a:spcPts val="2300"/>
              </a:lnSpc>
              <a:spcBef>
                <a:spcPts val="270"/>
              </a:spcBef>
            </a:pPr>
            <a:r>
              <a:rPr sz="2000" spc="-10" dirty="0">
                <a:latin typeface="Arial MT"/>
                <a:cs typeface="Arial MT"/>
              </a:rPr>
              <a:t>SOLAR </a:t>
            </a:r>
            <a:r>
              <a:rPr sz="2000" spc="-100" dirty="0">
                <a:latin typeface="Arial MT"/>
                <a:cs typeface="Arial MT"/>
              </a:rPr>
              <a:t>IRRADIATION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29876" y="5490986"/>
            <a:ext cx="1645285" cy="6337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9370">
              <a:lnSpc>
                <a:spcPts val="2175"/>
              </a:lnSpc>
              <a:spcBef>
                <a:spcPts val="110"/>
              </a:spcBef>
            </a:pPr>
            <a:r>
              <a:rPr sz="2000" spc="-95" dirty="0">
                <a:latin typeface="Arial MT"/>
                <a:cs typeface="Arial MT"/>
              </a:rPr>
              <a:t>DAYLIGHTING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595"/>
              </a:lnSpc>
            </a:pPr>
            <a:r>
              <a:rPr sz="2350" spc="-10" dirty="0">
                <a:latin typeface="Courier New"/>
                <a:cs typeface="Courier New"/>
              </a:rPr>
              <a:t>8GLARE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7664" y="6545085"/>
            <a:ext cx="2470150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75" dirty="0">
                <a:latin typeface="Arial MT"/>
                <a:cs typeface="Arial MT"/>
              </a:rPr>
              <a:t>BUILDING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ENVELOPE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64098" y="7455605"/>
            <a:ext cx="265557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spc="-80" dirty="0">
                <a:latin typeface="Arial MT"/>
                <a:cs typeface="Arial MT"/>
              </a:rPr>
              <a:t>CONCEPTUAL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spc="-105" dirty="0">
                <a:latin typeface="Arial MT"/>
                <a:cs typeface="Arial MT"/>
              </a:rPr>
              <a:t>ENERGY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82364" y="2938286"/>
            <a:ext cx="1197610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50" dirty="0">
                <a:latin typeface="Arial MT"/>
                <a:cs typeface="Arial MT"/>
              </a:rPr>
              <a:t>LADYBUG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32866" y="3712986"/>
            <a:ext cx="82550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50" dirty="0">
                <a:latin typeface="Arial MT"/>
                <a:cs typeface="Arial MT"/>
              </a:rPr>
              <a:t>,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75659" y="3712986"/>
            <a:ext cx="2035810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35" dirty="0">
                <a:latin typeface="Arial MT"/>
                <a:cs typeface="Arial MT"/>
              </a:rPr>
              <a:t>CLIMATESTUDIO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75220" y="4466166"/>
            <a:ext cx="1445895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-90" dirty="0">
                <a:latin typeface="Arial MT"/>
                <a:cs typeface="Arial MT"/>
              </a:rPr>
              <a:t>COVE.TOOL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80866" y="5236986"/>
            <a:ext cx="1666875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80" dirty="0">
                <a:latin typeface="Arial MT"/>
                <a:cs typeface="Arial MT"/>
              </a:rPr>
              <a:t>ENERGYPLUS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80994" y="5998986"/>
            <a:ext cx="2336165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10" dirty="0">
                <a:latin typeface="Arial MT"/>
                <a:cs typeface="Arial MT"/>
              </a:rPr>
              <a:t>REVIT/INSIGHT360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76088" y="6739466"/>
            <a:ext cx="1172845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-60" dirty="0">
                <a:latin typeface="Arial MT"/>
                <a:cs typeface="Arial MT"/>
              </a:rPr>
              <a:t>ARCHSIM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81367" y="7510285"/>
            <a:ext cx="2009775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60" dirty="0">
                <a:latin typeface="Arial MT"/>
                <a:cs typeface="Arial MT"/>
              </a:rPr>
              <a:t>DESIGNBUILDER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658771" y="6133747"/>
            <a:ext cx="2139950" cy="6584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0" marR="5080" indent="-172085">
              <a:lnSpc>
                <a:spcPts val="2400"/>
              </a:lnSpc>
              <a:spcBef>
                <a:spcPts val="330"/>
              </a:spcBef>
            </a:pPr>
            <a:r>
              <a:rPr sz="2150" spc="-200" dirty="0">
                <a:latin typeface="Arial MT"/>
                <a:cs typeface="Arial MT"/>
              </a:rPr>
              <a:t>FUTURE</a:t>
            </a:r>
            <a:r>
              <a:rPr sz="2150" spc="25" dirty="0">
                <a:latin typeface="Arial MT"/>
                <a:cs typeface="Arial MT"/>
              </a:rPr>
              <a:t> </a:t>
            </a:r>
            <a:r>
              <a:rPr sz="2150" spc="-130" dirty="0">
                <a:latin typeface="Arial MT"/>
                <a:cs typeface="Arial MT"/>
              </a:rPr>
              <a:t>CLIMATE </a:t>
            </a:r>
            <a:r>
              <a:rPr sz="2150" spc="-220" dirty="0">
                <a:latin typeface="Arial MT"/>
                <a:cs typeface="Arial MT"/>
              </a:rPr>
              <a:t>WEATHER</a:t>
            </a:r>
            <a:r>
              <a:rPr sz="2150" spc="100" dirty="0">
                <a:latin typeface="Arial MT"/>
                <a:cs typeface="Arial MT"/>
              </a:rPr>
              <a:t> </a:t>
            </a:r>
            <a:r>
              <a:rPr sz="2150" spc="-20" dirty="0">
                <a:latin typeface="Arial MT"/>
                <a:cs typeface="Arial MT"/>
              </a:rPr>
              <a:t>FILE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2378" y="8358716"/>
            <a:ext cx="15582265" cy="9969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9685" marR="5080" indent="-7620">
              <a:lnSpc>
                <a:spcPts val="3650"/>
              </a:lnSpc>
              <a:spcBef>
                <a:spcPts val="509"/>
              </a:spcBef>
            </a:pPr>
            <a:r>
              <a:rPr sz="3300" spc="-155" dirty="0">
                <a:latin typeface="Arial MT"/>
                <a:cs typeface="Arial MT"/>
              </a:rPr>
              <a:t>The</a:t>
            </a:r>
            <a:r>
              <a:rPr sz="3300" spc="-135" dirty="0">
                <a:latin typeface="Arial MT"/>
                <a:cs typeface="Arial MT"/>
              </a:rPr>
              <a:t> </a:t>
            </a:r>
            <a:r>
              <a:rPr sz="3300" spc="-114" dirty="0">
                <a:latin typeface="Arial MT"/>
                <a:cs typeface="Arial MT"/>
              </a:rPr>
              <a:t>weather </a:t>
            </a:r>
            <a:r>
              <a:rPr sz="3300" spc="-20" dirty="0">
                <a:latin typeface="Arial MT"/>
                <a:cs typeface="Arial MT"/>
              </a:rPr>
              <a:t>file</a:t>
            </a:r>
            <a:r>
              <a:rPr sz="3300" spc="-210" dirty="0">
                <a:latin typeface="Arial MT"/>
                <a:cs typeface="Arial MT"/>
              </a:rPr>
              <a:t> </a:t>
            </a:r>
            <a:r>
              <a:rPr sz="3300" spc="-120" dirty="0">
                <a:latin typeface="Arial MT"/>
                <a:cs typeface="Arial MT"/>
              </a:rPr>
              <a:t>remains</a:t>
            </a:r>
            <a:r>
              <a:rPr sz="3300" spc="-105" dirty="0">
                <a:latin typeface="Arial MT"/>
                <a:cs typeface="Arial MT"/>
              </a:rPr>
              <a:t> </a:t>
            </a:r>
            <a:r>
              <a:rPr sz="3300" spc="-40" dirty="0">
                <a:latin typeface="Arial MT"/>
                <a:cs typeface="Arial MT"/>
              </a:rPr>
              <a:t>the</a:t>
            </a:r>
            <a:r>
              <a:rPr sz="3300" spc="-190" dirty="0">
                <a:latin typeface="Arial MT"/>
                <a:cs typeface="Arial MT"/>
              </a:rPr>
              <a:t> </a:t>
            </a:r>
            <a:r>
              <a:rPr sz="3300" spc="-90" dirty="0">
                <a:latin typeface="Arial MT"/>
                <a:cs typeface="Arial MT"/>
              </a:rPr>
              <a:t>single</a:t>
            </a:r>
            <a:r>
              <a:rPr sz="3300" spc="-140" dirty="0">
                <a:latin typeface="Arial MT"/>
                <a:cs typeface="Arial MT"/>
              </a:rPr>
              <a:t> </a:t>
            </a:r>
            <a:r>
              <a:rPr sz="3300" spc="-110" dirty="0">
                <a:latin typeface="Arial MT"/>
                <a:cs typeface="Arial MT"/>
              </a:rPr>
              <a:t>source</a:t>
            </a:r>
            <a:r>
              <a:rPr sz="3300" spc="-114" dirty="0">
                <a:latin typeface="Arial MT"/>
                <a:cs typeface="Arial MT"/>
              </a:rPr>
              <a:t> </a:t>
            </a:r>
            <a:r>
              <a:rPr sz="3300" spc="-20" dirty="0">
                <a:latin typeface="Arial MT"/>
                <a:cs typeface="Arial MT"/>
              </a:rPr>
              <a:t>of</a:t>
            </a:r>
            <a:r>
              <a:rPr sz="3300" spc="-95" dirty="0">
                <a:latin typeface="Arial MT"/>
                <a:cs typeface="Arial MT"/>
              </a:rPr>
              <a:t> </a:t>
            </a:r>
            <a:r>
              <a:rPr sz="3300" spc="-40" dirty="0">
                <a:latin typeface="Arial MT"/>
                <a:cs typeface="Arial MT"/>
              </a:rPr>
              <a:t>truth,</a:t>
            </a:r>
            <a:r>
              <a:rPr sz="3300" spc="-190" dirty="0">
                <a:latin typeface="Arial MT"/>
                <a:cs typeface="Arial MT"/>
              </a:rPr>
              <a:t> </a:t>
            </a:r>
            <a:r>
              <a:rPr sz="3300" spc="-65" dirty="0">
                <a:latin typeface="Arial MT"/>
                <a:cs typeface="Arial MT"/>
              </a:rPr>
              <a:t>but</a:t>
            </a:r>
            <a:r>
              <a:rPr sz="3300" spc="-120" dirty="0">
                <a:latin typeface="Arial MT"/>
                <a:cs typeface="Arial MT"/>
              </a:rPr>
              <a:t> </a:t>
            </a:r>
            <a:r>
              <a:rPr sz="3300" spc="-130" dirty="0">
                <a:latin typeface="Arial MT"/>
                <a:cs typeface="Arial MT"/>
              </a:rPr>
              <a:t>by</a:t>
            </a:r>
            <a:r>
              <a:rPr sz="3300" spc="-190" dirty="0">
                <a:latin typeface="Arial MT"/>
                <a:cs typeface="Arial MT"/>
              </a:rPr>
              <a:t> </a:t>
            </a:r>
            <a:r>
              <a:rPr sz="3300" spc="-80" dirty="0">
                <a:latin typeface="Arial MT"/>
                <a:cs typeface="Arial MT"/>
              </a:rPr>
              <a:t>updating</a:t>
            </a:r>
            <a:r>
              <a:rPr sz="3300" spc="-10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it</a:t>
            </a:r>
            <a:r>
              <a:rPr sz="3300" spc="-170" dirty="0">
                <a:latin typeface="Arial MT"/>
                <a:cs typeface="Arial MT"/>
              </a:rPr>
              <a:t> </a:t>
            </a:r>
            <a:r>
              <a:rPr sz="3300" spc="-85" dirty="0">
                <a:latin typeface="Arial MT"/>
                <a:cs typeface="Arial MT"/>
              </a:rPr>
              <a:t>with</a:t>
            </a:r>
            <a:r>
              <a:rPr sz="3300" spc="-170" dirty="0">
                <a:latin typeface="Arial MT"/>
                <a:cs typeface="Arial MT"/>
              </a:rPr>
              <a:t> </a:t>
            </a:r>
            <a:r>
              <a:rPr sz="3300" spc="-75" dirty="0">
                <a:latin typeface="Arial MT"/>
                <a:cs typeface="Arial MT"/>
              </a:rPr>
              <a:t>future</a:t>
            </a:r>
            <a:r>
              <a:rPr sz="3300" spc="-15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climate </a:t>
            </a:r>
            <a:r>
              <a:rPr sz="3300" spc="-75" dirty="0">
                <a:latin typeface="Arial MT"/>
                <a:cs typeface="Arial MT"/>
              </a:rPr>
              <a:t>projections,</a:t>
            </a:r>
            <a:r>
              <a:rPr sz="3300" spc="-155" dirty="0">
                <a:latin typeface="Arial MT"/>
                <a:cs typeface="Arial MT"/>
              </a:rPr>
              <a:t> </a:t>
            </a:r>
            <a:r>
              <a:rPr sz="3300" spc="-50" dirty="0">
                <a:latin typeface="Arial MT"/>
                <a:cs typeface="Arial MT"/>
              </a:rPr>
              <a:t>the</a:t>
            </a:r>
            <a:r>
              <a:rPr sz="3300" spc="-180" dirty="0">
                <a:latin typeface="Arial MT"/>
                <a:cs typeface="Arial MT"/>
              </a:rPr>
              <a:t> </a:t>
            </a:r>
            <a:r>
              <a:rPr sz="3300" spc="-75" dirty="0">
                <a:latin typeface="Arial MT"/>
                <a:cs typeface="Arial MT"/>
              </a:rPr>
              <a:t>entire</a:t>
            </a:r>
            <a:r>
              <a:rPr sz="3300" spc="-150" dirty="0">
                <a:latin typeface="Arial MT"/>
                <a:cs typeface="Arial MT"/>
              </a:rPr>
              <a:t> </a:t>
            </a:r>
            <a:r>
              <a:rPr sz="3300" spc="-95" dirty="0">
                <a:latin typeface="Arial MT"/>
                <a:cs typeface="Arial MT"/>
              </a:rPr>
              <a:t>suite</a:t>
            </a:r>
            <a:r>
              <a:rPr sz="3300" spc="-145" dirty="0">
                <a:latin typeface="Arial MT"/>
                <a:cs typeface="Arial MT"/>
              </a:rPr>
              <a:t> </a:t>
            </a:r>
            <a:r>
              <a:rPr sz="3300" spc="-85" dirty="0">
                <a:latin typeface="Arial MT"/>
                <a:cs typeface="Arial MT"/>
              </a:rPr>
              <a:t>of</a:t>
            </a:r>
            <a:r>
              <a:rPr sz="3300" spc="-120" dirty="0">
                <a:latin typeface="Arial MT"/>
                <a:cs typeface="Arial MT"/>
              </a:rPr>
              <a:t> </a:t>
            </a:r>
            <a:r>
              <a:rPr sz="3300" spc="-140" dirty="0">
                <a:latin typeface="Arial MT"/>
                <a:cs typeface="Arial MT"/>
              </a:rPr>
              <a:t>analysis</a:t>
            </a:r>
            <a:r>
              <a:rPr sz="3300" spc="-15" dirty="0">
                <a:latin typeface="Arial MT"/>
                <a:cs typeface="Arial MT"/>
              </a:rPr>
              <a:t> </a:t>
            </a:r>
            <a:r>
              <a:rPr sz="3300" spc="-114" dirty="0">
                <a:latin typeface="Arial MT"/>
                <a:cs typeface="Arial MT"/>
              </a:rPr>
              <a:t>and</a:t>
            </a:r>
            <a:r>
              <a:rPr sz="3300" spc="-130" dirty="0">
                <a:latin typeface="Arial MT"/>
                <a:cs typeface="Arial MT"/>
              </a:rPr>
              <a:t> </a:t>
            </a:r>
            <a:r>
              <a:rPr sz="3300" spc="-95" dirty="0">
                <a:latin typeface="Arial MT"/>
                <a:cs typeface="Arial MT"/>
              </a:rPr>
              <a:t>simulation</a:t>
            </a:r>
            <a:r>
              <a:rPr sz="3300" spc="20" dirty="0">
                <a:latin typeface="Arial MT"/>
                <a:cs typeface="Arial MT"/>
              </a:rPr>
              <a:t> </a:t>
            </a:r>
            <a:r>
              <a:rPr sz="3300" spc="-55" dirty="0">
                <a:latin typeface="Arial MT"/>
                <a:cs typeface="Arial MT"/>
              </a:rPr>
              <a:t>tools</a:t>
            </a:r>
            <a:r>
              <a:rPr sz="3300" spc="-175" dirty="0">
                <a:latin typeface="Arial MT"/>
                <a:cs typeface="Arial MT"/>
              </a:rPr>
              <a:t> </a:t>
            </a:r>
            <a:r>
              <a:rPr sz="3300" spc="-75" dirty="0">
                <a:latin typeface="Arial MT"/>
                <a:cs typeface="Arial MT"/>
              </a:rPr>
              <a:t>becomes</a:t>
            </a:r>
            <a:r>
              <a:rPr sz="3300" spc="-20" dirty="0">
                <a:latin typeface="Arial MT"/>
                <a:cs typeface="Arial MT"/>
              </a:rPr>
              <a:t> </a:t>
            </a:r>
            <a:r>
              <a:rPr sz="3300" spc="-65" dirty="0">
                <a:latin typeface="Arial MT"/>
                <a:cs typeface="Arial MT"/>
              </a:rPr>
              <a:t>resilience-</a:t>
            </a:r>
            <a:r>
              <a:rPr sz="3300" spc="-10" dirty="0">
                <a:latin typeface="Arial MT"/>
                <a:cs typeface="Arial MT"/>
              </a:rPr>
              <a:t>focused.</a:t>
            </a:r>
            <a:endParaRPr sz="3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900" y="3149600"/>
            <a:ext cx="1384300" cy="1384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0" y="2755900"/>
            <a:ext cx="9398000" cy="5486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71600" y="2997200"/>
            <a:ext cx="1587500" cy="1574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9610" y="594430"/>
            <a:ext cx="13457555" cy="798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50" spc="-125" dirty="0">
                <a:solidFill>
                  <a:srgbClr val="000000"/>
                </a:solidFill>
              </a:rPr>
              <a:t>The</a:t>
            </a:r>
            <a:r>
              <a:rPr sz="5050" spc="-545" dirty="0">
                <a:solidFill>
                  <a:srgbClr val="000000"/>
                </a:solidFill>
              </a:rPr>
              <a:t> </a:t>
            </a:r>
            <a:r>
              <a:rPr sz="5050" spc="-70" dirty="0">
                <a:solidFill>
                  <a:srgbClr val="000000"/>
                </a:solidFill>
              </a:rPr>
              <a:t>Imperative</a:t>
            </a:r>
            <a:r>
              <a:rPr sz="5050" spc="-280" dirty="0">
                <a:solidFill>
                  <a:srgbClr val="000000"/>
                </a:solidFill>
              </a:rPr>
              <a:t> </a:t>
            </a:r>
            <a:r>
              <a:rPr sz="5050" spc="-60" dirty="0">
                <a:solidFill>
                  <a:srgbClr val="000000"/>
                </a:solidFill>
              </a:rPr>
              <a:t>is</a:t>
            </a:r>
            <a:r>
              <a:rPr sz="5050" spc="-475" dirty="0">
                <a:solidFill>
                  <a:srgbClr val="000000"/>
                </a:solidFill>
              </a:rPr>
              <a:t> </a:t>
            </a:r>
            <a:r>
              <a:rPr sz="5050" spc="-145" dirty="0">
                <a:solidFill>
                  <a:srgbClr val="000000"/>
                </a:solidFill>
              </a:rPr>
              <a:t>Clear:</a:t>
            </a:r>
            <a:r>
              <a:rPr sz="5050" spc="-235" dirty="0">
                <a:solidFill>
                  <a:srgbClr val="000000"/>
                </a:solidFill>
              </a:rPr>
              <a:t> </a:t>
            </a:r>
            <a:r>
              <a:rPr sz="5050" spc="-25" dirty="0">
                <a:solidFill>
                  <a:srgbClr val="000000"/>
                </a:solidFill>
              </a:rPr>
              <a:t>Architecture</a:t>
            </a:r>
            <a:r>
              <a:rPr sz="5050" spc="-235" dirty="0">
                <a:solidFill>
                  <a:srgbClr val="000000"/>
                </a:solidFill>
              </a:rPr>
              <a:t> </a:t>
            </a:r>
            <a:r>
              <a:rPr sz="5050" spc="-25" dirty="0">
                <a:solidFill>
                  <a:srgbClr val="000000"/>
                </a:solidFill>
              </a:rPr>
              <a:t>Must</a:t>
            </a:r>
            <a:r>
              <a:rPr sz="5050" spc="-295" dirty="0">
                <a:solidFill>
                  <a:srgbClr val="000000"/>
                </a:solidFill>
              </a:rPr>
              <a:t> </a:t>
            </a:r>
            <a:r>
              <a:rPr sz="5050" spc="-105" dirty="0">
                <a:solidFill>
                  <a:srgbClr val="000000"/>
                </a:solidFill>
              </a:rPr>
              <a:t>Evolve</a:t>
            </a:r>
            <a:endParaRPr sz="5050"/>
          </a:p>
        </p:txBody>
      </p:sp>
      <p:sp>
        <p:nvSpPr>
          <p:cNvPr id="12" name="object 12"/>
          <p:cNvSpPr txBox="1"/>
          <p:nvPr/>
        </p:nvSpPr>
        <p:spPr>
          <a:xfrm>
            <a:off x="730682" y="8969427"/>
            <a:ext cx="14625319" cy="35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35"/>
              </a:lnSpc>
            </a:pPr>
            <a:r>
              <a:rPr sz="2300" spc="-80" dirty="0">
                <a:latin typeface="Arial MT"/>
                <a:cs typeface="Arial MT"/>
              </a:rPr>
              <a:t>leverage </a:t>
            </a:r>
            <a:r>
              <a:rPr sz="2300" spc="-35" dirty="0">
                <a:latin typeface="Arial MT"/>
                <a:cs typeface="Arial MT"/>
              </a:rPr>
              <a:t>intelligence,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and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40" dirty="0">
                <a:latin typeface="Arial MT"/>
                <a:cs typeface="Arial MT"/>
              </a:rPr>
              <a:t>design</a:t>
            </a:r>
            <a:r>
              <a:rPr sz="2300" spc="-120" dirty="0">
                <a:latin typeface="Arial MT"/>
                <a:cs typeface="Arial MT"/>
              </a:rPr>
              <a:t> </a:t>
            </a:r>
            <a:r>
              <a:rPr sz="2300" spc="-30" dirty="0">
                <a:latin typeface="Arial MT"/>
                <a:cs typeface="Arial MT"/>
              </a:rPr>
              <a:t>buildings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-75" dirty="0">
                <a:latin typeface="Arial MT"/>
                <a:cs typeface="Arial MT"/>
              </a:rPr>
              <a:t> </a:t>
            </a:r>
            <a:r>
              <a:rPr sz="2300" spc="-90" dirty="0">
                <a:latin typeface="Arial MT"/>
                <a:cs typeface="Arial MT"/>
              </a:rPr>
              <a:t>are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not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just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45" dirty="0">
                <a:latin typeface="Arial MT"/>
                <a:cs typeface="Arial MT"/>
              </a:rPr>
              <a:t>shelters,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but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living</a:t>
            </a:r>
            <a:r>
              <a:rPr sz="2300" spc="-80" dirty="0">
                <a:latin typeface="Arial MT"/>
                <a:cs typeface="Arial MT"/>
              </a:rPr>
              <a:t> </a:t>
            </a:r>
            <a:r>
              <a:rPr sz="2300" spc="-45" dirty="0">
                <a:latin typeface="Arial MT"/>
                <a:cs typeface="Arial MT"/>
              </a:rPr>
              <a:t>systems</a:t>
            </a:r>
            <a:r>
              <a:rPr sz="2300" spc="-9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</a:t>
            </a:r>
            <a:r>
              <a:rPr sz="2300" spc="-155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tune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with</a:t>
            </a:r>
            <a:r>
              <a:rPr sz="2300" spc="-16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their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environment.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84" dirty="0">
                <a:latin typeface="Arial MT"/>
                <a:cs typeface="Arial MT"/>
              </a:rPr>
              <a:t> </a:t>
            </a:r>
            <a:r>
              <a:rPr spc="-25" dirty="0"/>
              <a:t>NotebookLM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0202" y="1550458"/>
            <a:ext cx="15748635" cy="7112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0955" marR="5080" indent="-8890">
              <a:lnSpc>
                <a:spcPts val="2650"/>
              </a:lnSpc>
              <a:spcBef>
                <a:spcPts val="270"/>
              </a:spcBef>
            </a:pPr>
            <a:r>
              <a:rPr sz="2300" spc="-80" dirty="0">
                <a:latin typeface="Arial MT"/>
                <a:cs typeface="Arial MT"/>
              </a:rPr>
              <a:t>Climate change </a:t>
            </a:r>
            <a:r>
              <a:rPr sz="2300" spc="-95" dirty="0">
                <a:latin typeface="Arial MT"/>
                <a:cs typeface="Arial MT"/>
              </a:rPr>
              <a:t>has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spc="-60" dirty="0">
                <a:latin typeface="Arial MT"/>
                <a:cs typeface="Arial MT"/>
              </a:rPr>
              <a:t>rendered</a:t>
            </a:r>
            <a:r>
              <a:rPr sz="2300" spc="-100" dirty="0">
                <a:latin typeface="Arial MT"/>
                <a:cs typeface="Arial MT"/>
              </a:rPr>
              <a:t> </a:t>
            </a:r>
            <a:r>
              <a:rPr sz="2300" spc="-50" dirty="0">
                <a:latin typeface="Arial MT"/>
                <a:cs typeface="Arial MT"/>
              </a:rPr>
              <a:t>our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spc="-45" dirty="0">
                <a:latin typeface="Arial MT"/>
                <a:cs typeface="Arial MT"/>
              </a:rPr>
              <a:t>traditional,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static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75" dirty="0">
                <a:latin typeface="Arial MT"/>
                <a:cs typeface="Arial MT"/>
              </a:rPr>
              <a:t>design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45" dirty="0">
                <a:latin typeface="Arial MT"/>
                <a:cs typeface="Arial MT"/>
              </a:rPr>
              <a:t>philosophy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spc="-50" dirty="0">
                <a:latin typeface="Arial MT"/>
                <a:cs typeface="Arial MT"/>
              </a:rPr>
              <a:t>obsolete.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spc="-225" dirty="0">
                <a:latin typeface="Arial MT"/>
                <a:cs typeface="Arial MT"/>
              </a:rPr>
              <a:t>To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spc="-65" dirty="0">
                <a:latin typeface="Arial MT"/>
                <a:cs typeface="Arial MT"/>
              </a:rPr>
              <a:t>create</a:t>
            </a:r>
            <a:r>
              <a:rPr sz="2300" spc="-95" dirty="0">
                <a:latin typeface="Arial MT"/>
                <a:cs typeface="Arial MT"/>
              </a:rPr>
              <a:t> </a:t>
            </a:r>
            <a:r>
              <a:rPr sz="2300" spc="-40" dirty="0">
                <a:latin typeface="Arial MT"/>
                <a:cs typeface="Arial MT"/>
              </a:rPr>
              <a:t>buildings</a:t>
            </a:r>
            <a:r>
              <a:rPr sz="2300" spc="-9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90" dirty="0">
                <a:latin typeface="Arial MT"/>
                <a:cs typeface="Arial MT"/>
              </a:rPr>
              <a:t>are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truly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85" dirty="0">
                <a:latin typeface="Arial MT"/>
                <a:cs typeface="Arial MT"/>
              </a:rPr>
              <a:t>sustainable</a:t>
            </a:r>
            <a:r>
              <a:rPr sz="2300" spc="-25" dirty="0">
                <a:latin typeface="Arial MT"/>
                <a:cs typeface="Arial MT"/>
              </a:rPr>
              <a:t> and </a:t>
            </a:r>
            <a:r>
              <a:rPr sz="2300" spc="-55" dirty="0">
                <a:latin typeface="Arial MT"/>
                <a:cs typeface="Arial MT"/>
              </a:rPr>
              <a:t>resilient,</a:t>
            </a:r>
            <a:r>
              <a:rPr sz="2300" spc="-105" dirty="0">
                <a:latin typeface="Arial MT"/>
                <a:cs typeface="Arial MT"/>
              </a:rPr>
              <a:t> </a:t>
            </a:r>
            <a:r>
              <a:rPr sz="2300" spc="-70" dirty="0">
                <a:latin typeface="Arial MT"/>
                <a:cs typeface="Arial MT"/>
              </a:rPr>
              <a:t>we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45" dirty="0">
                <a:latin typeface="Arial MT"/>
                <a:cs typeface="Arial MT"/>
              </a:rPr>
              <a:t>must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95" dirty="0">
                <a:latin typeface="Arial MT"/>
                <a:cs typeface="Arial MT"/>
              </a:rPr>
              <a:t>move</a:t>
            </a:r>
            <a:r>
              <a:rPr sz="2300" spc="-65" dirty="0">
                <a:latin typeface="Arial MT"/>
                <a:cs typeface="Arial MT"/>
              </a:rPr>
              <a:t> beyond</a:t>
            </a:r>
            <a:r>
              <a:rPr sz="2300" spc="-95" dirty="0">
                <a:latin typeface="Arial MT"/>
                <a:cs typeface="Arial MT"/>
              </a:rPr>
              <a:t> </a:t>
            </a:r>
            <a:r>
              <a:rPr sz="2300" spc="-35" dirty="0">
                <a:latin typeface="Arial MT"/>
                <a:cs typeface="Arial MT"/>
              </a:rPr>
              <a:t>reacting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-16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the</a:t>
            </a:r>
            <a:r>
              <a:rPr sz="2300" spc="-150" dirty="0">
                <a:latin typeface="Arial MT"/>
                <a:cs typeface="Arial MT"/>
              </a:rPr>
              <a:t> </a:t>
            </a:r>
            <a:r>
              <a:rPr sz="2300" spc="-50" dirty="0">
                <a:latin typeface="Arial MT"/>
                <a:cs typeface="Arial MT"/>
              </a:rPr>
              <a:t>present</a:t>
            </a:r>
            <a:r>
              <a:rPr sz="2300" spc="80" dirty="0">
                <a:latin typeface="Arial MT"/>
                <a:cs typeface="Arial MT"/>
              </a:rPr>
              <a:t> </a:t>
            </a:r>
            <a:r>
              <a:rPr sz="2300" spc="-114" dirty="0">
                <a:latin typeface="Arial MT"/>
                <a:cs typeface="Arial MT"/>
              </a:rPr>
              <a:t>and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spc="-55" dirty="0">
                <a:latin typeface="Arial MT"/>
                <a:cs typeface="Arial MT"/>
              </a:rPr>
              <a:t>begin</a:t>
            </a:r>
            <a:r>
              <a:rPr sz="2300" spc="-105" dirty="0">
                <a:latin typeface="Arial MT"/>
                <a:cs typeface="Arial MT"/>
              </a:rPr>
              <a:t> </a:t>
            </a:r>
            <a:r>
              <a:rPr sz="2300" spc="-60" dirty="0">
                <a:latin typeface="Arial MT"/>
                <a:cs typeface="Arial MT"/>
              </a:rPr>
              <a:t>designing</a:t>
            </a:r>
            <a:r>
              <a:rPr sz="2300" spc="-5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for</a:t>
            </a:r>
            <a:r>
              <a:rPr sz="2300" spc="-70" dirty="0">
                <a:latin typeface="Arial MT"/>
                <a:cs typeface="Arial MT"/>
              </a:rPr>
              <a:t> </a:t>
            </a:r>
            <a:r>
              <a:rPr sz="2300" spc="-50" dirty="0">
                <a:latin typeface="Arial MT"/>
                <a:cs typeface="Arial MT"/>
              </a:rPr>
              <a:t>the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future.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9337" y="2670527"/>
            <a:ext cx="2286635" cy="7105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595"/>
              </a:lnSpc>
              <a:spcBef>
                <a:spcPts val="120"/>
              </a:spcBef>
            </a:pP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120" dirty="0">
                <a:latin typeface="Arial"/>
                <a:cs typeface="Arial"/>
              </a:rPr>
              <a:t> Old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55" dirty="0">
                <a:latin typeface="Arial"/>
                <a:cs typeface="Arial"/>
              </a:rPr>
              <a:t>Paradigm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775"/>
              </a:lnSpc>
            </a:pPr>
            <a:r>
              <a:rPr sz="2350" spc="-35" dirty="0">
                <a:latin typeface="Arial MT"/>
                <a:cs typeface="Arial MT"/>
              </a:rPr>
              <a:t>(Reactive)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060" y="7291564"/>
            <a:ext cx="4374515" cy="10013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970"/>
              </a:lnSpc>
              <a:spcBef>
                <a:spcPts val="135"/>
              </a:spcBef>
            </a:pPr>
            <a:r>
              <a:rPr sz="1700" spc="-85" dirty="0">
                <a:latin typeface="Arial MT"/>
                <a:cs typeface="Arial MT"/>
              </a:rPr>
              <a:t>Systems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-55" dirty="0">
                <a:latin typeface="Arial MT"/>
                <a:cs typeface="Arial MT"/>
              </a:rPr>
              <a:t>respond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30" dirty="0">
                <a:latin typeface="Arial MT"/>
                <a:cs typeface="Arial MT"/>
              </a:rPr>
              <a:t>to</a:t>
            </a:r>
            <a:r>
              <a:rPr sz="1700" spc="-90" dirty="0">
                <a:latin typeface="Arial MT"/>
                <a:cs typeface="Arial MT"/>
              </a:rPr>
              <a:t> </a:t>
            </a:r>
            <a:r>
              <a:rPr sz="1700" spc="-40" dirty="0">
                <a:latin typeface="Arial MT"/>
                <a:cs typeface="Arial MT"/>
              </a:rPr>
              <a:t>existing</a:t>
            </a:r>
            <a:r>
              <a:rPr sz="1700" spc="-6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problems.</a:t>
            </a:r>
            <a:endParaRPr sz="1700">
              <a:latin typeface="Arial MT"/>
              <a:cs typeface="Arial MT"/>
            </a:endParaRPr>
          </a:p>
          <a:p>
            <a:pPr marL="12700" marR="5080" algn="ctr">
              <a:lnSpc>
                <a:spcPts val="1850"/>
              </a:lnSpc>
              <a:spcBef>
                <a:spcPts val="100"/>
              </a:spcBef>
            </a:pPr>
            <a:r>
              <a:rPr sz="1650" spc="-55" dirty="0">
                <a:latin typeface="Arial MT"/>
                <a:cs typeface="Arial MT"/>
              </a:rPr>
              <a:t>Relies</a:t>
            </a:r>
            <a:r>
              <a:rPr sz="1650" spc="-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on</a:t>
            </a:r>
            <a:r>
              <a:rPr sz="1650" spc="-11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constant,</a:t>
            </a:r>
            <a:r>
              <a:rPr sz="1650" spc="-60" dirty="0">
                <a:latin typeface="Arial MT"/>
                <a:cs typeface="Arial MT"/>
              </a:rPr>
              <a:t> </a:t>
            </a:r>
            <a:r>
              <a:rPr sz="1650" spc="-20" dirty="0">
                <a:latin typeface="Arial MT"/>
                <a:cs typeface="Arial MT"/>
              </a:rPr>
              <a:t>energy-</a:t>
            </a:r>
            <a:r>
              <a:rPr sz="1650" dirty="0">
                <a:latin typeface="Arial MT"/>
                <a:cs typeface="Arial MT"/>
              </a:rPr>
              <a:t>intensive</a:t>
            </a:r>
            <a:r>
              <a:rPr sz="1650" spc="-105" dirty="0">
                <a:latin typeface="Arial MT"/>
                <a:cs typeface="Arial MT"/>
              </a:rPr>
              <a:t> </a:t>
            </a:r>
            <a:r>
              <a:rPr sz="1650" spc="-35" dirty="0">
                <a:latin typeface="Arial MT"/>
                <a:cs typeface="Arial MT"/>
              </a:rPr>
              <a:t>mechanical </a:t>
            </a:r>
            <a:r>
              <a:rPr sz="1650" spc="-20" dirty="0">
                <a:latin typeface="Arial MT"/>
                <a:cs typeface="Arial MT"/>
              </a:rPr>
              <a:t>cooling</a:t>
            </a:r>
            <a:r>
              <a:rPr sz="1650" spc="-10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and</a:t>
            </a:r>
            <a:r>
              <a:rPr sz="1650" spc="-6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dehum!dification.</a:t>
            </a:r>
            <a:endParaRPr sz="1650">
              <a:latin typeface="Arial MT"/>
              <a:cs typeface="Arial MT"/>
            </a:endParaRPr>
          </a:p>
          <a:p>
            <a:pPr marL="8255" algn="ctr">
              <a:lnSpc>
                <a:spcPts val="1870"/>
              </a:lnSpc>
            </a:pPr>
            <a:r>
              <a:rPr sz="1700" spc="-40" dirty="0">
                <a:latin typeface="Arial MT"/>
                <a:cs typeface="Arial MT"/>
              </a:rPr>
              <a:t>Architecture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30" dirty="0">
                <a:latin typeface="Arial MT"/>
                <a:cs typeface="Arial MT"/>
              </a:rPr>
              <a:t>is</a:t>
            </a:r>
            <a:r>
              <a:rPr sz="1700" spc="-9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static.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64278" y="2661708"/>
            <a:ext cx="2411095" cy="721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680"/>
              </a:lnSpc>
              <a:spcBef>
                <a:spcPts val="90"/>
              </a:spcBef>
            </a:pPr>
            <a:r>
              <a:rPr sz="2300" spc="-90" dirty="0">
                <a:latin typeface="Arial MT"/>
                <a:cs typeface="Arial MT"/>
              </a:rPr>
              <a:t>The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b="1" spc="-80" dirty="0">
                <a:latin typeface="Arial"/>
                <a:cs typeface="Arial"/>
              </a:rPr>
              <a:t>New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-110" dirty="0">
                <a:latin typeface="Arial"/>
                <a:cs typeface="Arial"/>
              </a:rPr>
              <a:t>Paradigm</a:t>
            </a:r>
            <a:endParaRPr sz="2300">
              <a:latin typeface="Arial"/>
              <a:cs typeface="Arial"/>
            </a:endParaRPr>
          </a:p>
          <a:p>
            <a:pPr marR="12065" algn="ctr">
              <a:lnSpc>
                <a:spcPts val="2800"/>
              </a:lnSpc>
            </a:pPr>
            <a:r>
              <a:rPr sz="2400" spc="-45" dirty="0">
                <a:latin typeface="Arial MT"/>
                <a:cs typeface="Arial MT"/>
              </a:rPr>
              <a:t>(Predictive)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624" y="7291564"/>
            <a:ext cx="4725670" cy="10013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22225" algn="ctr">
              <a:lnSpc>
                <a:spcPts val="1920"/>
              </a:lnSpc>
              <a:spcBef>
                <a:spcPts val="135"/>
              </a:spcBef>
            </a:pPr>
            <a:r>
              <a:rPr sz="1700" spc="-60" dirty="0">
                <a:latin typeface="Arial MT"/>
                <a:cs typeface="Arial MT"/>
              </a:rPr>
              <a:t>Systems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40" dirty="0">
                <a:latin typeface="Arial MT"/>
                <a:cs typeface="Arial MT"/>
              </a:rPr>
              <a:t>anticipate</a:t>
            </a:r>
            <a:r>
              <a:rPr sz="1700" spc="-60" dirty="0">
                <a:latin typeface="Arial MT"/>
                <a:cs typeface="Arial MT"/>
              </a:rPr>
              <a:t> </a:t>
            </a:r>
            <a:r>
              <a:rPr sz="1700" spc="-30" dirty="0">
                <a:latin typeface="Arial MT"/>
                <a:cs typeface="Arial MT"/>
              </a:rPr>
              <a:t>future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conditions.</a:t>
            </a:r>
            <a:endParaRPr sz="1700">
              <a:latin typeface="Arial MT"/>
              <a:cs typeface="Arial MT"/>
            </a:endParaRPr>
          </a:p>
          <a:p>
            <a:pPr marL="12700" marR="5080" algn="ctr">
              <a:lnSpc>
                <a:spcPts val="1900"/>
              </a:lnSpc>
              <a:spcBef>
                <a:spcPts val="60"/>
              </a:spcBef>
            </a:pPr>
            <a:r>
              <a:rPr sz="1700" spc="-45" dirty="0">
                <a:latin typeface="Arial MT"/>
                <a:cs typeface="Arial MT"/>
              </a:rPr>
              <a:t>Activates</a:t>
            </a:r>
            <a:r>
              <a:rPr sz="1700" spc="-50" dirty="0">
                <a:latin typeface="Arial MT"/>
                <a:cs typeface="Arial MT"/>
              </a:rPr>
              <a:t> </a:t>
            </a:r>
            <a:r>
              <a:rPr sz="1700" spc="-80" dirty="0">
                <a:latin typeface="Arial MT"/>
                <a:cs typeface="Arial MT"/>
              </a:rPr>
              <a:t>passive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-65" dirty="0">
                <a:latin typeface="Arial MT"/>
                <a:cs typeface="Arial MT"/>
              </a:rPr>
              <a:t>and</a:t>
            </a:r>
            <a:r>
              <a:rPr sz="1700" spc="-55" dirty="0">
                <a:latin typeface="Arial MT"/>
                <a:cs typeface="Arial MT"/>
              </a:rPr>
              <a:t> </a:t>
            </a:r>
            <a:r>
              <a:rPr sz="1700" spc="-35" dirty="0">
                <a:latin typeface="Arial MT"/>
                <a:cs typeface="Arial MT"/>
              </a:rPr>
              <a:t>active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-30" dirty="0">
                <a:latin typeface="Arial MT"/>
                <a:cs typeface="Arial MT"/>
              </a:rPr>
              <a:t>controls</a:t>
            </a:r>
            <a:r>
              <a:rPr sz="1700" spc="80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with</a:t>
            </a:r>
            <a:r>
              <a:rPr sz="1700" spc="-100" dirty="0">
                <a:latin typeface="Arial MT"/>
                <a:cs typeface="Arial MT"/>
              </a:rPr>
              <a:t> </a:t>
            </a:r>
            <a:r>
              <a:rPr sz="1700" spc="-30" dirty="0">
                <a:latin typeface="Arial MT"/>
                <a:cs typeface="Arial MT"/>
              </a:rPr>
              <a:t>precision. </a:t>
            </a:r>
            <a:r>
              <a:rPr sz="1700" spc="-85" dirty="0">
                <a:latin typeface="Arial MT"/>
                <a:cs typeface="Arial MT"/>
              </a:rPr>
              <a:t>Enables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-60" dirty="0">
                <a:latin typeface="Arial MT"/>
                <a:cs typeface="Arial MT"/>
              </a:rPr>
              <a:t>dynamic, </a:t>
            </a:r>
            <a:r>
              <a:rPr sz="1700" spc="-55" dirty="0">
                <a:latin typeface="Arial MT"/>
                <a:cs typeface="Arial MT"/>
              </a:rPr>
              <a:t>adaptive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-40" dirty="0">
                <a:latin typeface="Arial MT"/>
                <a:cs typeface="Arial MT"/>
              </a:rPr>
              <a:t>architecture</a:t>
            </a:r>
            <a:r>
              <a:rPr sz="1700" spc="3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that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works </a:t>
            </a:r>
            <a:r>
              <a:rPr sz="1700" spc="-20" dirty="0">
                <a:latin typeface="Arial MT"/>
                <a:cs typeface="Arial MT"/>
              </a:rPr>
              <a:t>with</a:t>
            </a:r>
            <a:r>
              <a:rPr sz="1700" spc="-10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</a:t>
            </a:r>
            <a:r>
              <a:rPr sz="1700" spc="-10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climate.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9778" y="8605308"/>
            <a:ext cx="1598485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-55" dirty="0">
                <a:latin typeface="Arial MT"/>
                <a:cs typeface="Arial MT"/>
              </a:rPr>
              <a:t>This</a:t>
            </a:r>
            <a:r>
              <a:rPr sz="2300" spc="-105" dirty="0">
                <a:latin typeface="Arial MT"/>
                <a:cs typeface="Arial MT"/>
              </a:rPr>
              <a:t> </a:t>
            </a:r>
            <a:r>
              <a:rPr sz="2300" spc="-35" dirty="0">
                <a:latin typeface="Arial MT"/>
                <a:cs typeface="Arial MT"/>
              </a:rPr>
              <a:t>is</a:t>
            </a:r>
            <a:r>
              <a:rPr sz="2300" spc="-145" dirty="0">
                <a:latin typeface="Arial MT"/>
                <a:cs typeface="Arial MT"/>
              </a:rPr>
              <a:t> </a:t>
            </a:r>
            <a:r>
              <a:rPr sz="2300" spc="-60" dirty="0">
                <a:latin typeface="Arial MT"/>
                <a:cs typeface="Arial MT"/>
              </a:rPr>
              <a:t>more</a:t>
            </a:r>
            <a:r>
              <a:rPr sz="2300" spc="-100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than</a:t>
            </a:r>
            <a:r>
              <a:rPr sz="2300" spc="-140" dirty="0">
                <a:latin typeface="Arial MT"/>
                <a:cs typeface="Arial MT"/>
              </a:rPr>
              <a:t> </a:t>
            </a:r>
            <a:r>
              <a:rPr sz="2300" spc="-160" dirty="0">
                <a:latin typeface="Arial MT"/>
                <a:cs typeface="Arial MT"/>
              </a:rPr>
              <a:t>a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-40" dirty="0">
                <a:latin typeface="Arial MT"/>
                <a:cs typeface="Arial MT"/>
              </a:rPr>
              <a:t>technological</a:t>
            </a:r>
            <a:r>
              <a:rPr sz="2300" spc="-50" dirty="0">
                <a:latin typeface="Arial MT"/>
                <a:cs typeface="Arial MT"/>
              </a:rPr>
              <a:t> upgrade;</a:t>
            </a:r>
            <a:r>
              <a:rPr sz="2300" spc="-9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it</a:t>
            </a:r>
            <a:r>
              <a:rPr sz="2300" spc="-15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-155" dirty="0">
                <a:latin typeface="Arial MT"/>
                <a:cs typeface="Arial MT"/>
              </a:rPr>
              <a:t> </a:t>
            </a:r>
            <a:r>
              <a:rPr sz="2300" spc="-270" dirty="0">
                <a:latin typeface="Arial MT"/>
                <a:cs typeface="Arial MT"/>
              </a:rPr>
              <a:t>a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-45" dirty="0">
                <a:latin typeface="Arial MT"/>
                <a:cs typeface="Arial MT"/>
              </a:rPr>
              <a:t>necessary</a:t>
            </a:r>
            <a:r>
              <a:rPr sz="2300" spc="100" dirty="0">
                <a:latin typeface="Arial MT"/>
                <a:cs typeface="Arial MT"/>
              </a:rPr>
              <a:t> </a:t>
            </a:r>
            <a:r>
              <a:rPr sz="2300" spc="-40" dirty="0">
                <a:latin typeface="Arial MT"/>
                <a:cs typeface="Arial MT"/>
              </a:rPr>
              <a:t>evolution</a:t>
            </a:r>
            <a:r>
              <a:rPr sz="2300" spc="6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70" dirty="0">
                <a:latin typeface="Arial MT"/>
                <a:cs typeface="Arial MT"/>
              </a:rPr>
              <a:t> </a:t>
            </a:r>
            <a:r>
              <a:rPr sz="2300" spc="-60" dirty="0">
                <a:latin typeface="Arial MT"/>
                <a:cs typeface="Arial MT"/>
              </a:rPr>
              <a:t>our</a:t>
            </a:r>
            <a:r>
              <a:rPr sz="2300" spc="-75" dirty="0">
                <a:latin typeface="Arial MT"/>
                <a:cs typeface="Arial MT"/>
              </a:rPr>
              <a:t> </a:t>
            </a:r>
            <a:r>
              <a:rPr sz="2300" spc="-50" dirty="0">
                <a:latin typeface="Arial MT"/>
                <a:cs typeface="Arial MT"/>
              </a:rPr>
              <a:t>professional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-45" dirty="0">
                <a:latin typeface="Arial MT"/>
                <a:cs typeface="Arial MT"/>
              </a:rPr>
              <a:t>mindset.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It</a:t>
            </a:r>
            <a:r>
              <a:rPr sz="2300" spc="-75" dirty="0">
                <a:latin typeface="Arial MT"/>
                <a:cs typeface="Arial MT"/>
              </a:rPr>
              <a:t> </a:t>
            </a:r>
            <a:r>
              <a:rPr sz="2300" spc="-50" dirty="0">
                <a:latin typeface="Arial MT"/>
                <a:cs typeface="Arial MT"/>
              </a:rPr>
              <a:t>requires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-90" dirty="0">
                <a:latin typeface="Arial MT"/>
                <a:cs typeface="Arial MT"/>
              </a:rPr>
              <a:t>us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-155" dirty="0">
                <a:latin typeface="Arial MT"/>
                <a:cs typeface="Arial MT"/>
              </a:rPr>
              <a:t> </a:t>
            </a:r>
            <a:r>
              <a:rPr sz="2300" spc="-60" dirty="0">
                <a:latin typeface="Arial MT"/>
                <a:cs typeface="Arial MT"/>
              </a:rPr>
              <a:t>embrace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data,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816100"/>
            <a:ext cx="16408400" cy="7454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319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363636"/>
                </a:solidFill>
              </a:rPr>
              <a:t>An</a:t>
            </a:r>
            <a:r>
              <a:rPr spc="-355" dirty="0">
                <a:solidFill>
                  <a:srgbClr val="363636"/>
                </a:solidFill>
              </a:rPr>
              <a:t> </a:t>
            </a:r>
            <a:r>
              <a:rPr dirty="0"/>
              <a:t>Architecture</a:t>
            </a:r>
            <a:r>
              <a:rPr spc="-35" dirty="0"/>
              <a:t> </a:t>
            </a:r>
            <a:r>
              <a:rPr spc="-85" dirty="0">
                <a:solidFill>
                  <a:srgbClr val="313131"/>
                </a:solidFill>
              </a:rPr>
              <a:t>That</a:t>
            </a:r>
            <a:r>
              <a:rPr spc="-225" dirty="0">
                <a:solidFill>
                  <a:srgbClr val="313131"/>
                </a:solidFill>
              </a:rPr>
              <a:t> </a:t>
            </a:r>
            <a:r>
              <a:rPr spc="-120" dirty="0"/>
              <a:t>Senses,</a:t>
            </a:r>
            <a:r>
              <a:rPr spc="-265" dirty="0"/>
              <a:t> </a:t>
            </a:r>
            <a:r>
              <a:rPr spc="-85" dirty="0"/>
              <a:t>Thinks,</a:t>
            </a:r>
            <a:r>
              <a:rPr spc="-235" dirty="0"/>
              <a:t> </a:t>
            </a:r>
            <a:r>
              <a:rPr spc="-40" dirty="0">
                <a:solidFill>
                  <a:srgbClr val="313131"/>
                </a:solidFill>
              </a:rPr>
              <a:t>and</a:t>
            </a:r>
            <a:r>
              <a:rPr spc="-434" dirty="0">
                <a:solidFill>
                  <a:srgbClr val="313131"/>
                </a:solidFill>
              </a:rPr>
              <a:t> </a:t>
            </a:r>
            <a:r>
              <a:rPr spc="-10" dirty="0">
                <a:solidFill>
                  <a:srgbClr val="2D2D2D"/>
                </a:solidFill>
              </a:rPr>
              <a:t>Responds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875" y="7487002"/>
            <a:ext cx="15169515" cy="12344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050"/>
              </a:lnSpc>
              <a:spcBef>
                <a:spcPts val="505"/>
              </a:spcBef>
              <a:tabLst>
                <a:tab pos="9562465" algn="l"/>
                <a:tab pos="10146665" algn="l"/>
              </a:tabLst>
            </a:pPr>
            <a:r>
              <a:rPr sz="2850" spc="-204" dirty="0">
                <a:solidFill>
                  <a:srgbClr val="0C0C0C"/>
                </a:solidFill>
                <a:latin typeface="Arial MT"/>
                <a:cs typeface="Arial MT"/>
              </a:rPr>
              <a:t>By</a:t>
            </a:r>
            <a:r>
              <a:rPr sz="2850" spc="-30" dirty="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sz="2850" spc="-30" dirty="0">
                <a:latin typeface="Arial MT"/>
                <a:cs typeface="Arial MT"/>
              </a:rPr>
              <a:t>integrating</a:t>
            </a:r>
            <a:r>
              <a:rPr sz="2850" spc="-170" dirty="0">
                <a:latin typeface="Arial MT"/>
                <a:cs typeface="Arial MT"/>
              </a:rPr>
              <a:t> </a:t>
            </a:r>
            <a:r>
              <a:rPr sz="2850" spc="-30" dirty="0">
                <a:solidFill>
                  <a:srgbClr val="050505"/>
                </a:solidFill>
                <a:latin typeface="Arial MT"/>
                <a:cs typeface="Arial MT"/>
              </a:rPr>
              <a:t>predictive</a:t>
            </a:r>
            <a:r>
              <a:rPr sz="2850" spc="-165" dirty="0">
                <a:solidFill>
                  <a:srgbClr val="050505"/>
                </a:solidFill>
                <a:latin typeface="Arial MT"/>
                <a:cs typeface="Arial MT"/>
              </a:rPr>
              <a:t> </a:t>
            </a:r>
            <a:r>
              <a:rPr sz="2850" spc="-60" dirty="0">
                <a:latin typeface="Arial MT"/>
                <a:cs typeface="Arial MT"/>
              </a:rPr>
              <a:t>intelligence</a:t>
            </a:r>
            <a:r>
              <a:rPr sz="2850" spc="-75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into</a:t>
            </a:r>
            <a:r>
              <a:rPr sz="2850" spc="-195" dirty="0">
                <a:latin typeface="Arial MT"/>
                <a:cs typeface="Arial MT"/>
              </a:rPr>
              <a:t> </a:t>
            </a:r>
            <a:r>
              <a:rPr sz="2850" dirty="0">
                <a:solidFill>
                  <a:srgbClr val="050505"/>
                </a:solidFill>
                <a:latin typeface="Arial MT"/>
                <a:cs typeface="Arial MT"/>
              </a:rPr>
              <a:t>the</a:t>
            </a:r>
            <a:r>
              <a:rPr sz="2850" spc="-145" dirty="0">
                <a:solidFill>
                  <a:srgbClr val="050505"/>
                </a:solidFill>
                <a:latin typeface="Arial MT"/>
                <a:cs typeface="Arial MT"/>
              </a:rPr>
              <a:t> </a:t>
            </a:r>
            <a:r>
              <a:rPr sz="2850" spc="-65" dirty="0">
                <a:latin typeface="Arial MT"/>
                <a:cs typeface="Arial MT"/>
              </a:rPr>
              <a:t>core</a:t>
            </a:r>
            <a:r>
              <a:rPr sz="2850" spc="-105" dirty="0">
                <a:latin typeface="Arial MT"/>
                <a:cs typeface="Arial MT"/>
              </a:rPr>
              <a:t> </a:t>
            </a:r>
            <a:r>
              <a:rPr sz="2850" dirty="0">
                <a:solidFill>
                  <a:srgbClr val="0A0A0A"/>
                </a:solidFill>
                <a:latin typeface="Arial MT"/>
                <a:cs typeface="Arial MT"/>
              </a:rPr>
              <a:t>of</a:t>
            </a:r>
            <a:r>
              <a:rPr sz="2850" spc="-120" dirty="0">
                <a:solidFill>
                  <a:srgbClr val="0A0A0A"/>
                </a:solidFill>
                <a:latin typeface="Arial MT"/>
                <a:cs typeface="Arial MT"/>
              </a:rPr>
              <a:t> </a:t>
            </a:r>
            <a:r>
              <a:rPr sz="2850" dirty="0">
                <a:solidFill>
                  <a:srgbClr val="110801"/>
                </a:solidFill>
                <a:latin typeface="Arial MT"/>
                <a:cs typeface="Arial MT"/>
              </a:rPr>
              <a:t>the</a:t>
            </a:r>
            <a:r>
              <a:rPr sz="2850" spc="-130" dirty="0">
                <a:solidFill>
                  <a:srgbClr val="110801"/>
                </a:solidFill>
                <a:latin typeface="Arial MT"/>
                <a:cs typeface="Arial MT"/>
              </a:rPr>
              <a:t> </a:t>
            </a:r>
            <a:r>
              <a:rPr sz="2850" spc="-80" dirty="0">
                <a:latin typeface="Arial MT"/>
                <a:cs typeface="Arial MT"/>
              </a:rPr>
              <a:t>design</a:t>
            </a:r>
            <a:r>
              <a:rPr sz="2850" spc="-95" dirty="0">
                <a:latin typeface="Arial MT"/>
                <a:cs typeface="Arial MT"/>
              </a:rPr>
              <a:t> </a:t>
            </a:r>
            <a:r>
              <a:rPr sz="2850" spc="-60" dirty="0">
                <a:latin typeface="Arial MT"/>
                <a:cs typeface="Arial MT"/>
              </a:rPr>
              <a:t>process,</a:t>
            </a:r>
            <a:r>
              <a:rPr sz="2850" spc="-45" dirty="0">
                <a:latin typeface="Arial MT"/>
                <a:cs typeface="Arial MT"/>
              </a:rPr>
              <a:t> </a:t>
            </a:r>
            <a:r>
              <a:rPr sz="2850" spc="-175" dirty="0">
                <a:latin typeface="Arial MT"/>
                <a:cs typeface="Arial MT"/>
              </a:rPr>
              <a:t>we</a:t>
            </a:r>
            <a:r>
              <a:rPr sz="2850" spc="-45" dirty="0">
                <a:latin typeface="Arial MT"/>
                <a:cs typeface="Arial MT"/>
              </a:rPr>
              <a:t> </a:t>
            </a:r>
            <a:r>
              <a:rPr sz="2850" spc="-80" dirty="0">
                <a:solidFill>
                  <a:srgbClr val="050505"/>
                </a:solidFill>
                <a:latin typeface="Arial MT"/>
                <a:cs typeface="Arial MT"/>
              </a:rPr>
              <a:t>can</a:t>
            </a:r>
            <a:r>
              <a:rPr sz="2850" spc="-120" dirty="0">
                <a:solidFill>
                  <a:srgbClr val="050505"/>
                </a:solidFill>
                <a:latin typeface="Arial MT"/>
                <a:cs typeface="Arial MT"/>
              </a:rPr>
              <a:t> </a:t>
            </a:r>
            <a:r>
              <a:rPr sz="2850" spc="-70" dirty="0">
                <a:latin typeface="Arial MT"/>
                <a:cs typeface="Arial MT"/>
              </a:rPr>
              <a:t>create</a:t>
            </a:r>
            <a:r>
              <a:rPr sz="2850" spc="-130" dirty="0">
                <a:latin typeface="Arial MT"/>
                <a:cs typeface="Arial MT"/>
              </a:rPr>
              <a:t> </a:t>
            </a:r>
            <a:r>
              <a:rPr sz="2850" dirty="0">
                <a:solidFill>
                  <a:srgbClr val="080808"/>
                </a:solidFill>
                <a:latin typeface="Arial MT"/>
                <a:cs typeface="Arial MT"/>
              </a:rPr>
              <a:t>a</a:t>
            </a:r>
            <a:r>
              <a:rPr sz="2850" spc="-65" dirty="0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sz="2850" spc="-10" dirty="0">
                <a:latin typeface="Arial MT"/>
                <a:cs typeface="Arial MT"/>
              </a:rPr>
              <a:t>built </a:t>
            </a:r>
            <a:r>
              <a:rPr sz="2700" dirty="0">
                <a:latin typeface="Arial MT"/>
                <a:cs typeface="Arial MT"/>
              </a:rPr>
              <a:t>environment</a:t>
            </a:r>
            <a:r>
              <a:rPr sz="2700" spc="90" dirty="0">
                <a:latin typeface="Arial MT"/>
                <a:cs typeface="Arial MT"/>
              </a:rPr>
              <a:t> </a:t>
            </a:r>
            <a:r>
              <a:rPr sz="2700" spc="60" dirty="0">
                <a:latin typeface="Arial MT"/>
                <a:cs typeface="Arial MT"/>
              </a:rPr>
              <a:t>that</a:t>
            </a:r>
            <a:r>
              <a:rPr sz="2700" spc="-120" dirty="0">
                <a:latin typeface="Arial MT"/>
                <a:cs typeface="Arial MT"/>
              </a:rPr>
              <a:t> </a:t>
            </a:r>
            <a:r>
              <a:rPr sz="2700" spc="55" dirty="0">
                <a:solidFill>
                  <a:srgbClr val="080808"/>
                </a:solidFill>
                <a:latin typeface="Arial MT"/>
                <a:cs typeface="Arial MT"/>
              </a:rPr>
              <a:t>is</a:t>
            </a:r>
            <a:r>
              <a:rPr sz="2700" spc="-170" dirty="0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not</a:t>
            </a:r>
            <a:r>
              <a:rPr sz="2700" spc="30" dirty="0"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080808"/>
                </a:solidFill>
                <a:latin typeface="Arial MT"/>
                <a:cs typeface="Arial MT"/>
              </a:rPr>
              <a:t>only</a:t>
            </a:r>
            <a:r>
              <a:rPr sz="2700" spc="-20" dirty="0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profoundly</a:t>
            </a:r>
            <a:r>
              <a:rPr sz="2700" spc="1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more</a:t>
            </a:r>
            <a:r>
              <a:rPr sz="2700" spc="3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sustainable</a:t>
            </a:r>
            <a:r>
              <a:rPr sz="2700" spc="40" dirty="0">
                <a:latin typeface="Arial MT"/>
                <a:cs typeface="Arial MT"/>
              </a:rPr>
              <a:t> </a:t>
            </a:r>
            <a:r>
              <a:rPr sz="2700" spc="-25" dirty="0">
                <a:solidFill>
                  <a:srgbClr val="070707"/>
                </a:solidFill>
                <a:latin typeface="Arial MT"/>
                <a:cs typeface="Arial MT"/>
              </a:rPr>
              <a:t>an</a:t>
            </a:r>
            <a:r>
              <a:rPr sz="2700" dirty="0">
                <a:solidFill>
                  <a:srgbClr val="070707"/>
                </a:solidFill>
                <a:latin typeface="Arial MT"/>
                <a:cs typeface="Arial MT"/>
              </a:rPr>
              <a:t>	</a:t>
            </a:r>
            <a:r>
              <a:rPr sz="2700" spc="-25" dirty="0">
                <a:latin typeface="Arial MT"/>
                <a:cs typeface="Arial MT"/>
              </a:rPr>
              <a:t>es</a:t>
            </a:r>
            <a:r>
              <a:rPr sz="2700" dirty="0">
                <a:latin typeface="Arial MT"/>
                <a:cs typeface="Arial MT"/>
              </a:rPr>
              <a:t>	ent,</a:t>
            </a:r>
            <a:r>
              <a:rPr sz="2700" spc="-6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but</a:t>
            </a:r>
            <a:r>
              <a:rPr sz="2700" spc="110" dirty="0">
                <a:latin typeface="Arial MT"/>
                <a:cs typeface="Arial MT"/>
              </a:rPr>
              <a:t> </a:t>
            </a:r>
            <a:r>
              <a:rPr sz="2700" spc="-10" dirty="0">
                <a:solidFill>
                  <a:srgbClr val="050505"/>
                </a:solidFill>
                <a:latin typeface="Arial MT"/>
                <a:cs typeface="Arial MT"/>
              </a:rPr>
              <a:t>also</a:t>
            </a:r>
            <a:r>
              <a:rPr sz="2700" spc="-35" dirty="0">
                <a:solidFill>
                  <a:srgbClr val="050505"/>
                </a:solidFill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more</a:t>
            </a:r>
            <a:r>
              <a:rPr sz="2700" spc="10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attuned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165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the </a:t>
            </a:r>
            <a:r>
              <a:rPr sz="2850" spc="-30" dirty="0">
                <a:latin typeface="Arial MT"/>
                <a:cs typeface="Arial MT"/>
              </a:rPr>
              <a:t>comfort,</a:t>
            </a:r>
            <a:r>
              <a:rPr sz="2850" spc="-170" dirty="0">
                <a:latin typeface="Arial MT"/>
                <a:cs typeface="Arial MT"/>
              </a:rPr>
              <a:t> </a:t>
            </a:r>
            <a:r>
              <a:rPr sz="2850" spc="-70" dirty="0">
                <a:latin typeface="Arial MT"/>
                <a:cs typeface="Arial MT"/>
              </a:rPr>
              <a:t>health,</a:t>
            </a:r>
            <a:r>
              <a:rPr sz="2850" spc="-125" dirty="0">
                <a:latin typeface="Arial MT"/>
                <a:cs typeface="Arial MT"/>
              </a:rPr>
              <a:t> </a:t>
            </a:r>
            <a:r>
              <a:rPr sz="2850" spc="-55" dirty="0">
                <a:latin typeface="Arial MT"/>
                <a:cs typeface="Arial MT"/>
              </a:rPr>
              <a:t>and</a:t>
            </a:r>
            <a:r>
              <a:rPr sz="2850" spc="-60" dirty="0">
                <a:latin typeface="Arial MT"/>
                <a:cs typeface="Arial MT"/>
              </a:rPr>
              <a:t> </a:t>
            </a:r>
            <a:r>
              <a:rPr sz="2850" spc="-85" dirty="0">
                <a:latin typeface="Arial MT"/>
                <a:cs typeface="Arial MT"/>
              </a:rPr>
              <a:t>well-</a:t>
            </a:r>
            <a:r>
              <a:rPr sz="2850" spc="-30" dirty="0">
                <a:latin typeface="Arial MT"/>
                <a:cs typeface="Arial MT"/>
              </a:rPr>
              <a:t>being</a:t>
            </a:r>
            <a:r>
              <a:rPr sz="2850" spc="5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of</a:t>
            </a:r>
            <a:r>
              <a:rPr sz="2850" spc="-120" dirty="0">
                <a:latin typeface="Arial MT"/>
                <a:cs typeface="Arial MT"/>
              </a:rPr>
              <a:t> </a:t>
            </a:r>
            <a:r>
              <a:rPr sz="2850" spc="-30" dirty="0">
                <a:latin typeface="Arial MT"/>
                <a:cs typeface="Arial MT"/>
              </a:rPr>
              <a:t>the</a:t>
            </a:r>
            <a:r>
              <a:rPr sz="2850" spc="-170" dirty="0">
                <a:latin typeface="Arial MT"/>
                <a:cs typeface="Arial MT"/>
              </a:rPr>
              <a:t> </a:t>
            </a:r>
            <a:r>
              <a:rPr sz="2850" spc="-80" dirty="0">
                <a:latin typeface="Arial MT"/>
                <a:cs typeface="Arial MT"/>
              </a:rPr>
              <a:t>people</a:t>
            </a:r>
            <a:r>
              <a:rPr sz="2850" spc="-75" dirty="0">
                <a:latin typeface="Arial MT"/>
                <a:cs typeface="Arial MT"/>
              </a:rPr>
              <a:t> </a:t>
            </a:r>
            <a:r>
              <a:rPr sz="2850" spc="-35" dirty="0">
                <a:latin typeface="Arial MT"/>
                <a:cs typeface="Arial MT"/>
              </a:rPr>
              <a:t>within</a:t>
            </a:r>
            <a:r>
              <a:rPr sz="2850" spc="-165" dirty="0">
                <a:latin typeface="Arial MT"/>
                <a:cs typeface="Arial MT"/>
              </a:rPr>
              <a:t> </a:t>
            </a:r>
            <a:r>
              <a:rPr sz="2850" spc="-25" dirty="0">
                <a:latin typeface="Arial MT"/>
                <a:cs typeface="Arial MT"/>
              </a:rPr>
              <a:t>it.</a:t>
            </a:r>
            <a:endParaRPr sz="28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3937000"/>
            <a:ext cx="10109200" cy="3911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0500" y="3340100"/>
            <a:ext cx="5295900" cy="4699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0651" y="741891"/>
            <a:ext cx="9060180" cy="147320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marR="5080" indent="635">
              <a:lnSpc>
                <a:spcPts val="5150"/>
              </a:lnSpc>
              <a:spcBef>
                <a:spcPts val="1185"/>
              </a:spcBef>
            </a:pPr>
            <a:r>
              <a:rPr sz="5200" spc="-204" dirty="0">
                <a:solidFill>
                  <a:srgbClr val="313131"/>
                </a:solidFill>
              </a:rPr>
              <a:t>Our</a:t>
            </a:r>
            <a:r>
              <a:rPr sz="5200" spc="-320" dirty="0">
                <a:solidFill>
                  <a:srgbClr val="313131"/>
                </a:solidFill>
              </a:rPr>
              <a:t> </a:t>
            </a:r>
            <a:r>
              <a:rPr sz="5200" spc="-100" dirty="0"/>
              <a:t>Buildings</a:t>
            </a:r>
            <a:r>
              <a:rPr sz="5200" spc="-315" dirty="0"/>
              <a:t> </a:t>
            </a:r>
            <a:r>
              <a:rPr sz="5200" spc="-65" dirty="0"/>
              <a:t>Are</a:t>
            </a:r>
            <a:r>
              <a:rPr sz="5200" spc="-675" dirty="0"/>
              <a:t> </a:t>
            </a:r>
            <a:r>
              <a:rPr sz="5200" spc="-150" dirty="0">
                <a:solidFill>
                  <a:srgbClr val="2D2D2D"/>
                </a:solidFill>
              </a:rPr>
              <a:t>Designed</a:t>
            </a:r>
            <a:r>
              <a:rPr sz="5200" spc="-360" dirty="0">
                <a:solidFill>
                  <a:srgbClr val="2D2D2D"/>
                </a:solidFill>
              </a:rPr>
              <a:t> </a:t>
            </a:r>
            <a:r>
              <a:rPr sz="5200" dirty="0"/>
              <a:t>for</a:t>
            </a:r>
            <a:r>
              <a:rPr sz="5200" spc="-434" dirty="0"/>
              <a:t> </a:t>
            </a:r>
            <a:r>
              <a:rPr sz="5200" spc="-50" dirty="0">
                <a:solidFill>
                  <a:srgbClr val="343434"/>
                </a:solidFill>
              </a:rPr>
              <a:t>a </a:t>
            </a:r>
            <a:r>
              <a:rPr sz="5200" spc="-110" dirty="0">
                <a:solidFill>
                  <a:srgbClr val="2D2D2D"/>
                </a:solidFill>
              </a:rPr>
              <a:t>Climate</a:t>
            </a:r>
            <a:r>
              <a:rPr sz="5200" spc="-430" dirty="0">
                <a:solidFill>
                  <a:srgbClr val="2D2D2D"/>
                </a:solidFill>
              </a:rPr>
              <a:t> </a:t>
            </a:r>
            <a:r>
              <a:rPr sz="5200" spc="-114" dirty="0"/>
              <a:t>That</a:t>
            </a:r>
            <a:r>
              <a:rPr sz="5200" spc="-484" dirty="0"/>
              <a:t> </a:t>
            </a:r>
            <a:r>
              <a:rPr sz="5200" spc="-175" dirty="0">
                <a:solidFill>
                  <a:srgbClr val="2D2D2D"/>
                </a:solidFill>
              </a:rPr>
              <a:t>No</a:t>
            </a:r>
            <a:r>
              <a:rPr sz="5200" spc="-635" dirty="0">
                <a:solidFill>
                  <a:srgbClr val="2D2D2D"/>
                </a:solidFill>
              </a:rPr>
              <a:t> </a:t>
            </a:r>
            <a:r>
              <a:rPr sz="5200" spc="-140" dirty="0">
                <a:solidFill>
                  <a:srgbClr val="2D2D2D"/>
                </a:solidFill>
              </a:rPr>
              <a:t>Longer</a:t>
            </a:r>
            <a:r>
              <a:rPr sz="5200" spc="-355" dirty="0">
                <a:solidFill>
                  <a:srgbClr val="2D2D2D"/>
                </a:solidFill>
              </a:rPr>
              <a:t> </a:t>
            </a:r>
            <a:r>
              <a:rPr sz="5200" spc="-10" dirty="0">
                <a:solidFill>
                  <a:srgbClr val="2D2D2D"/>
                </a:solidFill>
              </a:rPr>
              <a:t>Exists</a:t>
            </a:r>
            <a:endParaRPr sz="5200"/>
          </a:p>
        </p:txBody>
      </p:sp>
      <p:sp>
        <p:nvSpPr>
          <p:cNvPr id="5" name="object 5"/>
          <p:cNvSpPr txBox="1"/>
          <p:nvPr/>
        </p:nvSpPr>
        <p:spPr>
          <a:xfrm>
            <a:off x="844078" y="2598208"/>
            <a:ext cx="4780915" cy="10096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-635">
              <a:lnSpc>
                <a:spcPts val="2500"/>
              </a:lnSpc>
              <a:spcBef>
                <a:spcPts val="390"/>
              </a:spcBef>
            </a:pPr>
            <a:r>
              <a:rPr sz="2300" spc="-150" dirty="0">
                <a:latin typeface="Arial MT"/>
                <a:cs typeface="Arial MT"/>
              </a:rPr>
              <a:t>The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-90" dirty="0">
                <a:latin typeface="Arial MT"/>
                <a:cs typeface="Arial MT"/>
              </a:rPr>
              <a:t>current</a:t>
            </a:r>
            <a:r>
              <a:rPr sz="2300" spc="-70" dirty="0">
                <a:latin typeface="Arial MT"/>
                <a:cs typeface="Arial MT"/>
              </a:rPr>
              <a:t> </a:t>
            </a:r>
            <a:r>
              <a:rPr sz="2300" spc="-85" dirty="0">
                <a:latin typeface="Arial MT"/>
                <a:cs typeface="Arial MT"/>
              </a:rPr>
              <a:t>architectural</a:t>
            </a:r>
            <a:r>
              <a:rPr sz="2300" spc="75" dirty="0">
                <a:latin typeface="Arial MT"/>
                <a:cs typeface="Arial MT"/>
              </a:rPr>
              <a:t> </a:t>
            </a:r>
            <a:r>
              <a:rPr sz="2300" spc="-125" dirty="0">
                <a:latin typeface="Arial MT"/>
                <a:cs typeface="Arial MT"/>
              </a:rPr>
              <a:t>design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-85" dirty="0">
                <a:latin typeface="Arial MT"/>
                <a:cs typeface="Arial MT"/>
              </a:rPr>
              <a:t>process </a:t>
            </a:r>
            <a:r>
              <a:rPr sz="2300" spc="-55" dirty="0">
                <a:latin typeface="Arial MT"/>
                <a:cs typeface="Arial MT"/>
              </a:rPr>
              <a:t>is</a:t>
            </a:r>
            <a:r>
              <a:rPr sz="2300" spc="-85" dirty="0">
                <a:latin typeface="Arial MT"/>
                <a:cs typeface="Arial MT"/>
              </a:rPr>
              <a:t> </a:t>
            </a:r>
            <a:r>
              <a:rPr sz="2300" spc="-70" dirty="0">
                <a:latin typeface="Arial MT"/>
                <a:cs typeface="Arial MT"/>
              </a:rPr>
              <a:t>built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on</a:t>
            </a:r>
            <a:r>
              <a:rPr sz="2300" spc="-120" dirty="0">
                <a:latin typeface="Arial MT"/>
                <a:cs typeface="Arial MT"/>
              </a:rPr>
              <a:t> </a:t>
            </a:r>
            <a:r>
              <a:rPr sz="2300" spc="-270" dirty="0">
                <a:latin typeface="Arial MT"/>
                <a:cs typeface="Arial MT"/>
              </a:rPr>
              <a:t>a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spc="-60" dirty="0">
                <a:latin typeface="Arial MT"/>
                <a:cs typeface="Arial MT"/>
              </a:rPr>
              <a:t>critical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-85" dirty="0">
                <a:latin typeface="Arial MT"/>
                <a:cs typeface="Arial MT"/>
              </a:rPr>
              <a:t>vulnerability:</a:t>
            </a:r>
            <a:r>
              <a:rPr sz="2300" spc="-185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its </a:t>
            </a:r>
            <a:r>
              <a:rPr sz="2300" spc="-114" dirty="0">
                <a:latin typeface="Arial MT"/>
                <a:cs typeface="Arial MT"/>
              </a:rPr>
              <a:t>reliance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spc="-165" dirty="0">
                <a:latin typeface="Arial MT"/>
                <a:cs typeface="Arial MT"/>
              </a:rPr>
              <a:t>on</a:t>
            </a:r>
            <a:r>
              <a:rPr sz="2300" spc="-85" dirty="0">
                <a:latin typeface="Arial MT"/>
                <a:cs typeface="Arial MT"/>
              </a:rPr>
              <a:t> </a:t>
            </a:r>
            <a:r>
              <a:rPr sz="2300" spc="-70" dirty="0">
                <a:latin typeface="Arial MT"/>
                <a:cs typeface="Arial MT"/>
              </a:rPr>
              <a:t>historical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-105" dirty="0">
                <a:latin typeface="Arial MT"/>
                <a:cs typeface="Arial MT"/>
              </a:rPr>
              <a:t>weather</a:t>
            </a:r>
            <a:r>
              <a:rPr sz="2300" spc="-10" dirty="0">
                <a:latin typeface="Arial MT"/>
                <a:cs typeface="Arial MT"/>
              </a:rPr>
              <a:t> data.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908" y="3877027"/>
            <a:ext cx="4706620" cy="22726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2065">
              <a:lnSpc>
                <a:spcPts val="2500"/>
              </a:lnSpc>
              <a:spcBef>
                <a:spcPts val="320"/>
              </a:spcBef>
            </a:pPr>
            <a:r>
              <a:rPr sz="2200" spc="-65" dirty="0">
                <a:latin typeface="Arial MT"/>
                <a:cs typeface="Arial MT"/>
              </a:rPr>
              <a:t>Typical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50" dirty="0">
                <a:latin typeface="Arial MT"/>
                <a:cs typeface="Arial MT"/>
              </a:rPr>
              <a:t>Meteorological</a:t>
            </a:r>
            <a:r>
              <a:rPr sz="2200" spc="-125" dirty="0">
                <a:latin typeface="Arial MT"/>
                <a:cs typeface="Arial MT"/>
              </a:rPr>
              <a:t> </a:t>
            </a:r>
            <a:r>
              <a:rPr sz="2200" spc="-165" dirty="0">
                <a:latin typeface="Arial MT"/>
                <a:cs typeface="Arial MT"/>
              </a:rPr>
              <a:t>Year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110" dirty="0">
                <a:latin typeface="Arial MT"/>
                <a:cs typeface="Arial MT"/>
              </a:rPr>
              <a:t>(TMY)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files,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12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industry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65" dirty="0">
                <a:latin typeface="Arial MT"/>
                <a:cs typeface="Arial MT"/>
              </a:rPr>
              <a:t>standard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for</a:t>
            </a:r>
            <a:r>
              <a:rPr sz="2200" spc="-1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energy </a:t>
            </a:r>
            <a:r>
              <a:rPr sz="2200" spc="-55" dirty="0">
                <a:latin typeface="Arial MT"/>
                <a:cs typeface="Arial MT"/>
              </a:rPr>
              <a:t>modeling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120" dirty="0">
                <a:latin typeface="Arial MT"/>
                <a:cs typeface="Arial MT"/>
              </a:rPr>
              <a:t>and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50" dirty="0">
                <a:latin typeface="Arial MT"/>
                <a:cs typeface="Arial MT"/>
              </a:rPr>
              <a:t>performance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simulation, </a:t>
            </a:r>
            <a:r>
              <a:rPr sz="2300" spc="-165" dirty="0">
                <a:latin typeface="Arial MT"/>
                <a:cs typeface="Arial MT"/>
              </a:rPr>
              <a:t>are</a:t>
            </a:r>
            <a:r>
              <a:rPr sz="2300" spc="-90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based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spc="-90" dirty="0">
                <a:latin typeface="Arial MT"/>
                <a:cs typeface="Arial MT"/>
              </a:rPr>
              <a:t>on</a:t>
            </a:r>
            <a:r>
              <a:rPr sz="2300" spc="-70" dirty="0">
                <a:latin typeface="Arial MT"/>
                <a:cs typeface="Arial MT"/>
              </a:rPr>
              <a:t> </a:t>
            </a:r>
            <a:r>
              <a:rPr sz="2300" spc="-120" dirty="0">
                <a:latin typeface="Arial MT"/>
                <a:cs typeface="Arial MT"/>
              </a:rPr>
              <a:t>weather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-90" dirty="0">
                <a:latin typeface="Arial MT"/>
                <a:cs typeface="Arial MT"/>
              </a:rPr>
              <a:t>data</a:t>
            </a:r>
            <a:r>
              <a:rPr sz="2300" spc="-60" dirty="0">
                <a:latin typeface="Arial MT"/>
                <a:cs typeface="Arial MT"/>
              </a:rPr>
              <a:t> </a:t>
            </a:r>
            <a:r>
              <a:rPr sz="2300" spc="-35" dirty="0">
                <a:latin typeface="Arial MT"/>
                <a:cs typeface="Arial MT"/>
              </a:rPr>
              <a:t>that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can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be </a:t>
            </a:r>
            <a:r>
              <a:rPr sz="2200" spc="-70" dirty="0">
                <a:latin typeface="Arial MT"/>
                <a:cs typeface="Arial MT"/>
              </a:rPr>
              <a:t>over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30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85" dirty="0">
                <a:latin typeface="Arial MT"/>
                <a:cs typeface="Arial MT"/>
              </a:rPr>
              <a:t>years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old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75" dirty="0">
                <a:latin typeface="Arial MT"/>
                <a:cs typeface="Arial MT"/>
              </a:rPr>
              <a:t>(e.g.,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35" dirty="0">
                <a:latin typeface="Arial MT"/>
                <a:cs typeface="Arial MT"/>
              </a:rPr>
              <a:t>TMY2</a:t>
            </a:r>
            <a:r>
              <a:rPr sz="2200" spc="-20" dirty="0">
                <a:latin typeface="Arial MT"/>
                <a:cs typeface="Arial MT"/>
              </a:rPr>
              <a:t> uses </a:t>
            </a:r>
            <a:r>
              <a:rPr sz="2300" spc="-155" dirty="0">
                <a:latin typeface="Arial MT"/>
                <a:cs typeface="Arial MT"/>
              </a:rPr>
              <a:t>1961-</a:t>
            </a:r>
            <a:r>
              <a:rPr sz="2300" spc="-130" dirty="0">
                <a:latin typeface="Arial MT"/>
                <a:cs typeface="Arial MT"/>
              </a:rPr>
              <a:t>1990</a:t>
            </a:r>
            <a:r>
              <a:rPr sz="2300" spc="90" dirty="0">
                <a:latin typeface="Arial MT"/>
                <a:cs typeface="Arial MT"/>
              </a:rPr>
              <a:t> </a:t>
            </a:r>
            <a:r>
              <a:rPr sz="2300" spc="-105" dirty="0">
                <a:latin typeface="Arial MT"/>
                <a:cs typeface="Arial MT"/>
              </a:rPr>
              <a:t>data;</a:t>
            </a:r>
            <a:r>
              <a:rPr sz="2300" spc="-95" dirty="0">
                <a:latin typeface="Arial MT"/>
                <a:cs typeface="Arial MT"/>
              </a:rPr>
              <a:t> </a:t>
            </a:r>
            <a:r>
              <a:rPr sz="2300" spc="-180" dirty="0">
                <a:latin typeface="Arial MT"/>
                <a:cs typeface="Arial MT"/>
              </a:rPr>
              <a:t>TMY3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150" dirty="0">
                <a:latin typeface="Arial MT"/>
                <a:cs typeface="Arial MT"/>
              </a:rPr>
              <a:t>uses </a:t>
            </a:r>
            <a:r>
              <a:rPr sz="2300" spc="-10" dirty="0">
                <a:latin typeface="Arial MT"/>
                <a:cs typeface="Arial MT"/>
              </a:rPr>
              <a:t>1976-</a:t>
            </a:r>
            <a:endParaRPr sz="2300">
              <a:latin typeface="Arial MT"/>
              <a:cs typeface="Arial MT"/>
            </a:endParaRPr>
          </a:p>
          <a:p>
            <a:pPr marL="34925">
              <a:lnSpc>
                <a:spcPts val="2470"/>
              </a:lnSpc>
            </a:pPr>
            <a:r>
              <a:rPr sz="2350" spc="-10" dirty="0">
                <a:latin typeface="Arial MT"/>
                <a:cs typeface="Arial MT"/>
              </a:rPr>
              <a:t>2005).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858" y="6425847"/>
            <a:ext cx="4486910" cy="16192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2065">
              <a:lnSpc>
                <a:spcPct val="93300"/>
              </a:lnSpc>
              <a:spcBef>
                <a:spcPts val="275"/>
              </a:spcBef>
            </a:pPr>
            <a:r>
              <a:rPr sz="2150" spc="-75" dirty="0">
                <a:latin typeface="Arial MT"/>
                <a:cs typeface="Arial MT"/>
              </a:rPr>
              <a:t>These </a:t>
            </a:r>
            <a:r>
              <a:rPr sz="2150" dirty="0">
                <a:latin typeface="Arial MT"/>
                <a:cs typeface="Arial MT"/>
              </a:rPr>
              <a:t>files</a:t>
            </a:r>
            <a:r>
              <a:rPr sz="2150" spc="-90" dirty="0">
                <a:latin typeface="Arial MT"/>
                <a:cs typeface="Arial MT"/>
              </a:rPr>
              <a:t> </a:t>
            </a:r>
            <a:r>
              <a:rPr sz="2150" spc="-45" dirty="0">
                <a:latin typeface="Arial MT"/>
                <a:cs typeface="Arial MT"/>
              </a:rPr>
              <a:t>represent</a:t>
            </a:r>
            <a:r>
              <a:rPr sz="2150" spc="3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past</a:t>
            </a:r>
            <a:r>
              <a:rPr sz="2150" spc="-10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median </a:t>
            </a:r>
            <a:r>
              <a:rPr sz="2200" spc="-50" dirty="0">
                <a:latin typeface="Arial MT"/>
                <a:cs typeface="Arial MT"/>
              </a:rPr>
              <a:t>conditions,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40" dirty="0">
                <a:latin typeface="Arial MT"/>
                <a:cs typeface="Arial MT"/>
              </a:rPr>
              <a:t>failing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</a:t>
            </a:r>
            <a:r>
              <a:rPr sz="2200" spc="-145" dirty="0">
                <a:latin typeface="Arial MT"/>
                <a:cs typeface="Arial MT"/>
              </a:rPr>
              <a:t> </a:t>
            </a:r>
            <a:r>
              <a:rPr sz="2200" spc="-40" dirty="0">
                <a:latin typeface="Arial MT"/>
                <a:cs typeface="Arial MT"/>
              </a:rPr>
              <a:t>account</a:t>
            </a:r>
            <a:r>
              <a:rPr sz="2200" spc="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for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the </a:t>
            </a:r>
            <a:r>
              <a:rPr sz="2200" spc="-60" dirty="0">
                <a:latin typeface="Arial MT"/>
                <a:cs typeface="Arial MT"/>
              </a:rPr>
              <a:t>increasing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50" dirty="0">
                <a:latin typeface="Arial MT"/>
                <a:cs typeface="Arial MT"/>
              </a:rPr>
              <a:t>frequency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80" dirty="0">
                <a:latin typeface="Arial MT"/>
                <a:cs typeface="Arial MT"/>
              </a:rPr>
              <a:t>and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intensity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of </a:t>
            </a:r>
            <a:r>
              <a:rPr sz="2300" spc="-125" dirty="0">
                <a:latin typeface="Arial MT"/>
                <a:cs typeface="Arial MT"/>
              </a:rPr>
              <a:t>extreme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-105" dirty="0">
                <a:latin typeface="Arial MT"/>
                <a:cs typeface="Arial MT"/>
              </a:rPr>
              <a:t>weather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25" dirty="0">
                <a:latin typeface="Arial MT"/>
                <a:cs typeface="Arial MT"/>
              </a:rPr>
              <a:t>events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145" dirty="0">
                <a:latin typeface="Arial MT"/>
                <a:cs typeface="Arial MT"/>
              </a:rPr>
              <a:t>and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-90" dirty="0">
                <a:latin typeface="Arial MT"/>
                <a:cs typeface="Arial MT"/>
              </a:rPr>
              <a:t>the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spc="-35" dirty="0">
                <a:latin typeface="Arial MT"/>
                <a:cs typeface="Arial MT"/>
              </a:rPr>
              <a:t>clear </a:t>
            </a:r>
            <a:r>
              <a:rPr sz="2200" spc="-10" dirty="0">
                <a:latin typeface="Arial MT"/>
                <a:cs typeface="Arial MT"/>
              </a:rPr>
              <a:t>trajectory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145" dirty="0">
                <a:latin typeface="Arial MT"/>
                <a:cs typeface="Arial MT"/>
              </a:rPr>
              <a:t> </a:t>
            </a:r>
            <a:r>
              <a:rPr sz="2200" spc="-40" dirty="0">
                <a:latin typeface="Arial MT"/>
                <a:cs typeface="Arial MT"/>
              </a:rPr>
              <a:t>climate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change.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6813" y="4894086"/>
            <a:ext cx="1209675" cy="8661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97790" algn="just">
              <a:lnSpc>
                <a:spcPts val="2100"/>
              </a:lnSpc>
              <a:spcBef>
                <a:spcPts val="430"/>
              </a:spcBef>
            </a:pPr>
            <a:r>
              <a:rPr sz="2000" spc="-250" dirty="0">
                <a:latin typeface="Arial MT"/>
                <a:cs typeface="Arial MT"/>
              </a:rPr>
              <a:t>TMY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Data </a:t>
            </a:r>
            <a:r>
              <a:rPr sz="2000" spc="-10" dirty="0">
                <a:latin typeface="Arial MT"/>
                <a:cs typeface="Arial MT"/>
              </a:rPr>
              <a:t>Captured </a:t>
            </a:r>
            <a:r>
              <a:rPr sz="2000" spc="-155" dirty="0">
                <a:latin typeface="Arial MT"/>
                <a:cs typeface="Arial MT"/>
              </a:rPr>
              <a:t>(1961-</a:t>
            </a:r>
            <a:r>
              <a:rPr sz="2000" spc="-150" dirty="0">
                <a:latin typeface="Arial MT"/>
                <a:cs typeface="Arial MT"/>
              </a:rPr>
              <a:t>1990)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46326" y="4075994"/>
            <a:ext cx="1001394" cy="569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ts val="2105"/>
              </a:lnSpc>
              <a:spcBef>
                <a:spcPts val="105"/>
              </a:spcBef>
            </a:pPr>
            <a:r>
              <a:rPr sz="1800" spc="-10" dirty="0">
                <a:latin typeface="Arial MT"/>
                <a:cs typeface="Arial MT"/>
              </a:rPr>
              <a:t>Building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65"/>
              </a:lnSpc>
            </a:pPr>
            <a:r>
              <a:rPr sz="1850" spc="-10" dirty="0">
                <a:latin typeface="Arial MT"/>
                <a:cs typeface="Arial MT"/>
              </a:rPr>
              <a:t>Designed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51126" y="7921625"/>
            <a:ext cx="78740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50" dirty="0">
                <a:latin typeface="Arial MT"/>
                <a:cs typeface="Arial MT"/>
              </a:rPr>
              <a:t>Present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23111" y="2693105"/>
            <a:ext cx="1751330" cy="590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95"/>
              </a:lnSpc>
              <a:spcBef>
                <a:spcPts val="95"/>
              </a:spcBef>
            </a:pPr>
            <a:r>
              <a:rPr sz="1950" spc="-85" dirty="0">
                <a:latin typeface="Arial MT"/>
                <a:cs typeface="Arial MT"/>
              </a:rPr>
              <a:t>Building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-65" dirty="0">
                <a:latin typeface="Arial MT"/>
                <a:cs typeface="Arial MT"/>
              </a:rPr>
              <a:t>Lifespan</a:t>
            </a:r>
            <a:endParaRPr sz="1950">
              <a:latin typeface="Arial MT"/>
              <a:cs typeface="Arial MT"/>
            </a:endParaRPr>
          </a:p>
          <a:p>
            <a:pPr marR="5080" algn="ctr">
              <a:lnSpc>
                <a:spcPts val="2255"/>
              </a:lnSpc>
            </a:pPr>
            <a:r>
              <a:rPr sz="2000" spc="-65" dirty="0">
                <a:solidFill>
                  <a:srgbClr val="111111"/>
                </a:solidFill>
                <a:latin typeface="Arial MT"/>
                <a:cs typeface="Arial MT"/>
              </a:rPr>
              <a:t>(50-</a:t>
            </a:r>
            <a:r>
              <a:rPr sz="2000" dirty="0">
                <a:solidFill>
                  <a:srgbClr val="111111"/>
                </a:solidFill>
                <a:latin typeface="Arial MT"/>
                <a:cs typeface="Arial MT"/>
              </a:rPr>
              <a:t>80</a:t>
            </a:r>
            <a:r>
              <a:rPr sz="2000" spc="-40" dirty="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years)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68816" y="7921625"/>
            <a:ext cx="1272540" cy="583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160" algn="ctr">
              <a:lnSpc>
                <a:spcPts val="2060"/>
              </a:lnSpc>
              <a:spcBef>
                <a:spcPts val="125"/>
              </a:spcBef>
            </a:pPr>
            <a:r>
              <a:rPr sz="1850" spc="-10" dirty="0">
                <a:latin typeface="Calibri"/>
                <a:cs typeface="Calibri"/>
              </a:rPr>
              <a:t>Future</a:t>
            </a:r>
            <a:endParaRPr sz="185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50" spc="-50" dirty="0">
                <a:latin typeface="Calibri"/>
                <a:cs typeface="Calibri"/>
              </a:rPr>
              <a:t>(2025-</a:t>
            </a:r>
            <a:r>
              <a:rPr sz="2050" spc="-10" dirty="0">
                <a:latin typeface="Calibri"/>
                <a:cs typeface="Calibri"/>
              </a:rPr>
              <a:t>2100)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07384" y="9439980"/>
            <a:ext cx="123253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Arial MT"/>
                <a:cs typeface="Arial MT"/>
              </a:rPr>
              <a:t>G</a:t>
            </a:r>
            <a:r>
              <a:rPr sz="1300" spc="484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NotebookLM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1900" y="2362200"/>
            <a:ext cx="13106400" cy="5194300"/>
            <a:chOff x="2501900" y="2362200"/>
            <a:chExt cx="13106400" cy="5194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2700" y="2362200"/>
              <a:ext cx="13055600" cy="5168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85716" y="3107267"/>
              <a:ext cx="0" cy="4449445"/>
            </a:xfrm>
            <a:custGeom>
              <a:avLst/>
              <a:gdLst/>
              <a:ahLst/>
              <a:cxnLst/>
              <a:rect l="l" t="t" r="r" b="b"/>
              <a:pathLst>
                <a:path h="4449445">
                  <a:moveTo>
                    <a:pt x="0" y="4449233"/>
                  </a:moveTo>
                  <a:lnTo>
                    <a:pt x="0" y="0"/>
                  </a:lnTo>
                </a:path>
              </a:pathLst>
            </a:custGeom>
            <a:ln w="4233">
              <a:solidFill>
                <a:srgbClr val="707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1900" y="7554383"/>
              <a:ext cx="12653645" cy="0"/>
            </a:xfrm>
            <a:custGeom>
              <a:avLst/>
              <a:gdLst/>
              <a:ahLst/>
              <a:cxnLst/>
              <a:rect l="l" t="t" r="r" b="b"/>
              <a:pathLst>
                <a:path w="12653644">
                  <a:moveTo>
                    <a:pt x="0" y="0"/>
                  </a:moveTo>
                  <a:lnTo>
                    <a:pt x="12653433" y="0"/>
                  </a:lnTo>
                </a:path>
              </a:pathLst>
            </a:custGeom>
            <a:ln w="4233">
              <a:solidFill>
                <a:srgbClr val="707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4200" y="3263900"/>
            <a:ext cx="139700" cy="35814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0919" y="403224"/>
            <a:ext cx="1572196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50" spc="-204" dirty="0"/>
              <a:t>We</a:t>
            </a:r>
            <a:r>
              <a:rPr sz="4350" spc="-295" dirty="0"/>
              <a:t> </a:t>
            </a:r>
            <a:r>
              <a:rPr sz="4350" spc="-35" dirty="0"/>
              <a:t>Are</a:t>
            </a:r>
            <a:r>
              <a:rPr sz="4350" spc="-565" dirty="0"/>
              <a:t> </a:t>
            </a:r>
            <a:r>
              <a:rPr sz="4350" spc="-10" dirty="0">
                <a:solidFill>
                  <a:srgbClr val="2D2D2D"/>
                </a:solidFill>
              </a:rPr>
              <a:t>Modeling</a:t>
            </a:r>
            <a:r>
              <a:rPr sz="4350" spc="-245" dirty="0">
                <a:solidFill>
                  <a:srgbClr val="2D2D2D"/>
                </a:solidFill>
              </a:rPr>
              <a:t> </a:t>
            </a:r>
            <a:r>
              <a:rPr sz="4350" dirty="0"/>
              <a:t>for</a:t>
            </a:r>
            <a:r>
              <a:rPr sz="4350" spc="-225" dirty="0"/>
              <a:t> </a:t>
            </a:r>
            <a:r>
              <a:rPr sz="4350" spc="55" dirty="0">
                <a:solidFill>
                  <a:srgbClr val="2D2D2D"/>
                </a:solidFill>
              </a:rPr>
              <a:t>the</a:t>
            </a:r>
            <a:r>
              <a:rPr sz="4350" spc="-370" dirty="0">
                <a:solidFill>
                  <a:srgbClr val="2D2D2D"/>
                </a:solidFill>
              </a:rPr>
              <a:t> </a:t>
            </a:r>
            <a:r>
              <a:rPr sz="4350" spc="-130" dirty="0">
                <a:solidFill>
                  <a:srgbClr val="2B2B2B"/>
                </a:solidFill>
              </a:rPr>
              <a:t>Average</a:t>
            </a:r>
            <a:r>
              <a:rPr sz="4350" spc="-315" dirty="0">
                <a:solidFill>
                  <a:srgbClr val="2B2B2B"/>
                </a:solidFill>
              </a:rPr>
              <a:t> </a:t>
            </a:r>
            <a:r>
              <a:rPr sz="4350" spc="-35" dirty="0">
                <a:solidFill>
                  <a:srgbClr val="2D2D2D"/>
                </a:solidFill>
              </a:rPr>
              <a:t>While</a:t>
            </a:r>
            <a:r>
              <a:rPr sz="4350" spc="-405" dirty="0">
                <a:solidFill>
                  <a:srgbClr val="2D2D2D"/>
                </a:solidFill>
              </a:rPr>
              <a:t> </a:t>
            </a:r>
            <a:r>
              <a:rPr sz="4350" spc="-50" dirty="0">
                <a:solidFill>
                  <a:srgbClr val="2D2D2D"/>
                </a:solidFill>
              </a:rPr>
              <a:t>Designing</a:t>
            </a:r>
            <a:r>
              <a:rPr sz="4350" spc="-45" dirty="0">
                <a:solidFill>
                  <a:srgbClr val="2D2D2D"/>
                </a:solidFill>
              </a:rPr>
              <a:t> </a:t>
            </a:r>
            <a:r>
              <a:rPr sz="4350" dirty="0">
                <a:solidFill>
                  <a:srgbClr val="313131"/>
                </a:solidFill>
              </a:rPr>
              <a:t>for</a:t>
            </a:r>
            <a:r>
              <a:rPr sz="4350" spc="-330" dirty="0">
                <a:solidFill>
                  <a:srgbClr val="313131"/>
                </a:solidFill>
              </a:rPr>
              <a:t> </a:t>
            </a:r>
            <a:r>
              <a:rPr sz="4350" spc="95" dirty="0"/>
              <a:t>the</a:t>
            </a:r>
            <a:r>
              <a:rPr sz="4350" spc="-650" dirty="0"/>
              <a:t> </a:t>
            </a:r>
            <a:r>
              <a:rPr sz="4350" spc="-10" dirty="0">
                <a:solidFill>
                  <a:srgbClr val="2D2D2D"/>
                </a:solidFill>
              </a:rPr>
              <a:t>Extreme</a:t>
            </a:r>
            <a:endParaRPr sz="4350"/>
          </a:p>
        </p:txBody>
      </p:sp>
      <p:sp>
        <p:nvSpPr>
          <p:cNvPr id="8" name="object 8"/>
          <p:cNvSpPr txBox="1"/>
          <p:nvPr/>
        </p:nvSpPr>
        <p:spPr>
          <a:xfrm>
            <a:off x="1627428" y="1700388"/>
            <a:ext cx="869315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spc="-150" dirty="0">
                <a:solidFill>
                  <a:srgbClr val="232323"/>
                </a:solidFill>
                <a:latin typeface="Arial MT"/>
                <a:cs typeface="Arial MT"/>
              </a:rPr>
              <a:t>RISKS</a:t>
            </a:r>
            <a:r>
              <a:rPr sz="2350" spc="-229" dirty="0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sz="2350" spc="-125" dirty="0">
                <a:solidFill>
                  <a:srgbClr val="2F2F2F"/>
                </a:solidFill>
                <a:latin typeface="Arial MT"/>
                <a:cs typeface="Arial MT"/>
              </a:rPr>
              <a:t>OF</a:t>
            </a:r>
            <a:r>
              <a:rPr sz="2350" spc="-245" dirty="0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sz="2350" spc="-175" dirty="0">
                <a:solidFill>
                  <a:srgbClr val="232323"/>
                </a:solidFill>
                <a:latin typeface="Arial MT"/>
                <a:cs typeface="Arial MT"/>
              </a:rPr>
              <a:t>USING</a:t>
            </a:r>
            <a:r>
              <a:rPr sz="2350" spc="-170" dirty="0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sz="2350" spc="-165" dirty="0">
                <a:solidFill>
                  <a:srgbClr val="232323"/>
                </a:solidFill>
                <a:latin typeface="Arial MT"/>
                <a:cs typeface="Arial MT"/>
              </a:rPr>
              <a:t>HISTORIC</a:t>
            </a:r>
            <a:r>
              <a:rPr sz="2350" spc="15" dirty="0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sz="2350" spc="-229" dirty="0">
                <a:solidFill>
                  <a:srgbClr val="212121"/>
                </a:solidFill>
                <a:latin typeface="Arial MT"/>
                <a:cs typeface="Arial MT"/>
              </a:rPr>
              <a:t>WEATHER</a:t>
            </a:r>
            <a:r>
              <a:rPr sz="235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350" spc="-229" dirty="0">
                <a:solidFill>
                  <a:srgbClr val="232323"/>
                </a:solidFill>
                <a:latin typeface="Arial MT"/>
                <a:cs typeface="Arial MT"/>
              </a:rPr>
              <a:t>DATA</a:t>
            </a:r>
            <a:r>
              <a:rPr sz="2350" spc="-140" dirty="0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sz="2350" spc="-210" dirty="0">
                <a:solidFill>
                  <a:srgbClr val="262626"/>
                </a:solidFill>
                <a:latin typeface="Arial MT"/>
                <a:cs typeface="Arial MT"/>
              </a:rPr>
              <a:t>FOR</a:t>
            </a:r>
            <a:r>
              <a:rPr sz="2350" spc="-19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2350" spc="-150" dirty="0">
                <a:solidFill>
                  <a:srgbClr val="242424"/>
                </a:solidFill>
                <a:latin typeface="Arial MT"/>
                <a:cs typeface="Arial MT"/>
              </a:rPr>
              <a:t>BUILDING</a:t>
            </a:r>
            <a:r>
              <a:rPr sz="2350" spc="-45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2350" spc="-65" dirty="0">
                <a:solidFill>
                  <a:srgbClr val="242424"/>
                </a:solidFill>
                <a:latin typeface="Arial MT"/>
                <a:cs typeface="Arial MT"/>
              </a:rPr>
              <a:t>DESIGN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0148" y="2428522"/>
            <a:ext cx="2413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5" dirty="0">
                <a:solidFill>
                  <a:srgbClr val="181818"/>
                </a:solidFill>
                <a:latin typeface="Arial MT"/>
                <a:cs typeface="Arial MT"/>
              </a:rPr>
              <a:t>55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6254" y="2850444"/>
            <a:ext cx="264795" cy="723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14" dirty="0">
                <a:solidFill>
                  <a:srgbClr val="0C0C0C"/>
                </a:solidFill>
                <a:latin typeface="Courier New"/>
                <a:cs typeface="Courier New"/>
              </a:rPr>
              <a:t>50</a:t>
            </a:r>
            <a:endParaRPr sz="1800">
              <a:latin typeface="Courier New"/>
              <a:cs typeface="Courier New"/>
            </a:endParaRPr>
          </a:p>
          <a:p>
            <a:pPr marL="31750">
              <a:lnSpc>
                <a:spcPct val="100000"/>
              </a:lnSpc>
              <a:spcBef>
                <a:spcPts val="1590"/>
              </a:spcBef>
            </a:pPr>
            <a:r>
              <a:rPr sz="1450" spc="-25" dirty="0">
                <a:latin typeface="Arial MT"/>
                <a:cs typeface="Arial MT"/>
              </a:rPr>
              <a:t>45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3146" y="3796241"/>
            <a:ext cx="25019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35" dirty="0">
                <a:latin typeface="Arial MT"/>
                <a:cs typeface="Arial MT"/>
              </a:rPr>
              <a:t>40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9680" y="4242152"/>
            <a:ext cx="2400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 MT"/>
                <a:cs typeface="Arial MT"/>
              </a:rPr>
              <a:t>35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6366" y="4666544"/>
            <a:ext cx="264795" cy="73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14" dirty="0">
                <a:solidFill>
                  <a:srgbClr val="131313"/>
                </a:solidFill>
                <a:latin typeface="Courier New"/>
                <a:cs typeface="Courier New"/>
              </a:rPr>
              <a:t>30</a:t>
            </a:r>
            <a:endParaRPr sz="1800">
              <a:latin typeface="Courier New"/>
              <a:cs typeface="Courier New"/>
            </a:endParaRPr>
          </a:p>
          <a:p>
            <a:pPr marL="41275">
              <a:lnSpc>
                <a:spcPct val="100000"/>
              </a:lnSpc>
              <a:spcBef>
                <a:spcPts val="1639"/>
              </a:spcBef>
            </a:pPr>
            <a:r>
              <a:rPr sz="1500" spc="-70" dirty="0">
                <a:latin typeface="Arial MT"/>
                <a:cs typeface="Arial MT"/>
              </a:rPr>
              <a:t>2S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9790" y="5577063"/>
            <a:ext cx="26352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70" dirty="0">
                <a:latin typeface="Courier New"/>
                <a:cs typeface="Courier New"/>
              </a:rPr>
              <a:t>20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2472" y="6060722"/>
            <a:ext cx="22606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5" dirty="0">
                <a:latin typeface="Arial MT"/>
                <a:cs typeface="Arial MT"/>
              </a:rPr>
              <a:t>15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15352" y="6531680"/>
            <a:ext cx="22860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40" dirty="0">
                <a:solidFill>
                  <a:srgbClr val="0C0C0C"/>
                </a:solidFill>
                <a:latin typeface="Arial MT"/>
                <a:cs typeface="Arial MT"/>
              </a:rPr>
              <a:t>10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4448" y="6962422"/>
            <a:ext cx="12827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50" dirty="0">
                <a:solidFill>
                  <a:srgbClr val="0F0F0F"/>
                </a:solidFill>
                <a:latin typeface="Arial MT"/>
                <a:cs typeface="Arial MT"/>
              </a:rPr>
              <a:t>5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6472" y="7622822"/>
            <a:ext cx="42672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35" dirty="0">
                <a:latin typeface="Arial MT"/>
                <a:cs typeface="Arial MT"/>
              </a:rPr>
              <a:t>1960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4472" y="7616472"/>
            <a:ext cx="44005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0" dirty="0">
                <a:latin typeface="Arial MT"/>
                <a:cs typeface="Arial MT"/>
              </a:rPr>
              <a:t>1980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92063" y="2670880"/>
            <a:ext cx="76327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solidFill>
                  <a:srgbClr val="AFAFAF"/>
                </a:solidFill>
                <a:latin typeface="Arial MT"/>
                <a:cs typeface="Arial MT"/>
              </a:rPr>
              <a:t>’ENS</a:t>
            </a:r>
            <a:r>
              <a:rPr sz="1300" spc="80" dirty="0">
                <a:solidFill>
                  <a:srgbClr val="AFAFAF"/>
                </a:solidFill>
                <a:latin typeface="Arial MT"/>
                <a:cs typeface="Arial MT"/>
              </a:rPr>
              <a:t> </a:t>
            </a:r>
            <a:r>
              <a:rPr sz="1300" spc="35" dirty="0">
                <a:solidFill>
                  <a:srgbClr val="A0A0A0"/>
                </a:solidFill>
                <a:latin typeface="Arial MT"/>
                <a:cs typeface="Arial MT"/>
              </a:rPr>
              <a:t>202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2171" y="3927122"/>
            <a:ext cx="2110105" cy="9226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905">
              <a:lnSpc>
                <a:spcPct val="89800"/>
              </a:lnSpc>
              <a:spcBef>
                <a:spcPts val="310"/>
              </a:spcBef>
            </a:pPr>
            <a:r>
              <a:rPr sz="1500" spc="-20" dirty="0">
                <a:latin typeface="Arial MT"/>
                <a:cs typeface="Arial MT"/>
              </a:rPr>
              <a:t>TMY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0C0C0C"/>
                </a:solidFill>
                <a:latin typeface="Arial MT"/>
                <a:cs typeface="Arial MT"/>
              </a:rPr>
              <a:t>filea</a:t>
            </a:r>
            <a:r>
              <a:rPr sz="1500" spc="-65" dirty="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latin typeface="Arial MT"/>
                <a:cs typeface="Arial MT"/>
              </a:rPr>
              <a:t>ere</a:t>
            </a:r>
            <a:r>
              <a:rPr sz="1500" spc="-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beeed</a:t>
            </a:r>
            <a:r>
              <a:rPr sz="1500" spc="-75" dirty="0"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111111"/>
                </a:solidFill>
                <a:latin typeface="Arial MT"/>
                <a:cs typeface="Arial MT"/>
              </a:rPr>
              <a:t>on </a:t>
            </a:r>
            <a:r>
              <a:rPr sz="1600" spc="-10" dirty="0">
                <a:latin typeface="Arial MT"/>
                <a:cs typeface="Arial MT"/>
              </a:rPr>
              <a:t>thls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70" dirty="0">
                <a:latin typeface="Arial MT"/>
                <a:cs typeface="Arial MT"/>
              </a:rPr>
              <a:t>nerrow,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historical </a:t>
            </a:r>
            <a:r>
              <a:rPr sz="1600" spc="-55" dirty="0">
                <a:latin typeface="Arial MT"/>
                <a:cs typeface="Arial MT"/>
              </a:rPr>
              <a:t>window,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40" dirty="0">
                <a:latin typeface="Arial MT"/>
                <a:cs typeface="Arial MT"/>
              </a:rPr>
              <a:t>representlng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161616"/>
                </a:solidFill>
                <a:latin typeface="Arial MT"/>
                <a:cs typeface="Arial MT"/>
              </a:rPr>
              <a:t>en </a:t>
            </a:r>
            <a:r>
              <a:rPr sz="1650" spc="-45" dirty="0">
                <a:latin typeface="Arial MT"/>
                <a:cs typeface="Arial MT"/>
              </a:rPr>
              <a:t>outdeted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spc="-80" dirty="0">
                <a:latin typeface="Arial MT"/>
                <a:cs typeface="Arial MT"/>
              </a:rPr>
              <a:t>climate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reelity.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12234" y="2467680"/>
            <a:ext cx="3272154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latin typeface="Arial MT"/>
                <a:cs typeface="Arial MT"/>
              </a:rPr>
              <a:t>NEW</a:t>
            </a:r>
            <a:r>
              <a:rPr sz="1300" spc="-50" dirty="0"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0E0E0E"/>
                </a:solidFill>
                <a:latin typeface="Arial MT"/>
                <a:cs typeface="Arial MT"/>
              </a:rPr>
              <a:t>BUILDING</a:t>
            </a:r>
            <a:r>
              <a:rPr sz="1300" spc="35" dirty="0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sz="1300" spc="-30" dirty="0">
                <a:latin typeface="Arial MT"/>
                <a:cs typeface="Arial MT"/>
              </a:rPr>
              <a:t>LIFESPAN</a:t>
            </a:r>
            <a:r>
              <a:rPr sz="1300" spc="114" dirty="0">
                <a:latin typeface="Arial MT"/>
                <a:cs typeface="Arial MT"/>
              </a:rPr>
              <a:t> </a:t>
            </a:r>
            <a:r>
              <a:rPr sz="1300" spc="55" dirty="0">
                <a:latin typeface="Arial MT"/>
                <a:cs typeface="Arial MT"/>
              </a:rPr>
              <a:t>(50-</a:t>
            </a:r>
            <a:r>
              <a:rPr sz="1300" spc="75" dirty="0">
                <a:latin typeface="Arial MT"/>
                <a:cs typeface="Arial MT"/>
              </a:rPr>
              <a:t>80 </a:t>
            </a:r>
            <a:r>
              <a:rPr sz="1300" spc="-25" dirty="0">
                <a:latin typeface="Arial MT"/>
                <a:cs typeface="Arial MT"/>
              </a:rPr>
              <a:t>YEARS)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83171" y="7001580"/>
            <a:ext cx="27508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solidFill>
                  <a:srgbClr val="3B3B3B"/>
                </a:solidFill>
                <a:latin typeface="Arial MT"/>
                <a:cs typeface="Arial MT"/>
              </a:rPr>
              <a:t>TYPICAL</a:t>
            </a:r>
            <a:r>
              <a:rPr sz="1300" spc="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BF8582"/>
                </a:solidFill>
                <a:latin typeface="Arial MT"/>
                <a:cs typeface="Arial MT"/>
              </a:rPr>
              <a:t>METEOROLOGICAL</a:t>
            </a:r>
            <a:r>
              <a:rPr sz="1300" spc="-35" dirty="0">
                <a:solidFill>
                  <a:srgbClr val="BF8582"/>
                </a:solidFill>
                <a:latin typeface="Arial MT"/>
                <a:cs typeface="Arial MT"/>
              </a:rPr>
              <a:t> </a:t>
            </a:r>
            <a:r>
              <a:rPr sz="1300" spc="-25" dirty="0">
                <a:solidFill>
                  <a:srgbClr val="313131"/>
                </a:solidFill>
                <a:latin typeface="Arial MT"/>
                <a:cs typeface="Arial MT"/>
              </a:rPr>
              <a:t>YEAR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03762" y="7514519"/>
            <a:ext cx="2263775" cy="7112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558800">
              <a:lnSpc>
                <a:spcPct val="100000"/>
              </a:lnSpc>
              <a:spcBef>
                <a:spcPts val="880"/>
              </a:spcBef>
            </a:pPr>
            <a:r>
              <a:rPr sz="1600" spc="-20" dirty="0">
                <a:latin typeface="Arial MT"/>
                <a:cs typeface="Arial MT"/>
              </a:rPr>
              <a:t>2000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1212850" algn="l"/>
              </a:tabLst>
            </a:pPr>
            <a:r>
              <a:rPr sz="1600" dirty="0">
                <a:latin typeface="Arial MT"/>
                <a:cs typeface="Arial MT"/>
              </a:rPr>
              <a:t>-</a:t>
            </a:r>
            <a:r>
              <a:rPr sz="1600" spc="55" dirty="0">
                <a:latin typeface="Arial MT"/>
                <a:cs typeface="Arial MT"/>
              </a:rPr>
              <a:t>Observed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120" dirty="0">
                <a:latin typeface="Arial MT"/>
                <a:cs typeface="Arial MT"/>
              </a:rPr>
              <a:t>—</a:t>
            </a:r>
            <a:r>
              <a:rPr sz="1600" spc="-45" dirty="0">
                <a:latin typeface="Arial MT"/>
                <a:cs typeface="Arial MT"/>
              </a:rPr>
              <a:t>Warrij/Dry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53690" y="7514519"/>
            <a:ext cx="3547745" cy="7112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1802764" algn="l"/>
              </a:tabLst>
            </a:pPr>
            <a:r>
              <a:rPr sz="1600" spc="-20" dirty="0">
                <a:latin typeface="Arial MT"/>
                <a:cs typeface="Arial MT"/>
              </a:rPr>
              <a:t>2025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20" dirty="0">
                <a:latin typeface="Arial MT"/>
                <a:cs typeface="Arial MT"/>
              </a:rPr>
              <a:t>2040</a:t>
            </a:r>
            <a:endParaRPr sz="1600">
              <a:latin typeface="Arial MT"/>
              <a:cs typeface="Arial MT"/>
            </a:endParaRPr>
          </a:p>
          <a:p>
            <a:pPr marL="69215">
              <a:lnSpc>
                <a:spcPct val="100000"/>
              </a:lnSpc>
              <a:spcBef>
                <a:spcPts val="780"/>
              </a:spcBef>
              <a:tabLst>
                <a:tab pos="1224915" algn="l"/>
                <a:tab pos="2291715" algn="l"/>
              </a:tabLst>
            </a:pPr>
            <a:r>
              <a:rPr sz="1600" spc="-45" dirty="0">
                <a:latin typeface="Arial MT"/>
                <a:cs typeface="Arial MT"/>
              </a:rPr>
              <a:t>—</a:t>
            </a:r>
            <a:r>
              <a:rPr sz="1600" spc="-10" dirty="0">
                <a:latin typeface="Arial MT"/>
                <a:cs typeface="Arial MT"/>
              </a:rPr>
              <a:t>Cool/wet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140" dirty="0">
                <a:latin typeface="Arial MT"/>
                <a:cs typeface="Arial MT"/>
              </a:rPr>
              <a:t>—</a:t>
            </a:r>
            <a:r>
              <a:rPr sz="1600" spc="-10" dirty="0">
                <a:latin typeface="Arial MT"/>
                <a:cs typeface="Arial MT"/>
              </a:rPr>
              <a:t>Average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155" dirty="0">
                <a:latin typeface="Arial MT"/>
                <a:cs typeface="Arial MT"/>
              </a:rPr>
              <a:t>—</a:t>
            </a:r>
            <a:r>
              <a:rPr sz="1600" spc="-75" dirty="0">
                <a:latin typeface="Arial MT"/>
                <a:cs typeface="Arial MT"/>
              </a:rPr>
              <a:t>Complement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48052" y="7622822"/>
            <a:ext cx="44005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0" dirty="0">
                <a:latin typeface="Arial MT"/>
                <a:cs typeface="Arial MT"/>
              </a:rPr>
              <a:t>2060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138746" y="7622822"/>
            <a:ext cx="44005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0" dirty="0">
                <a:latin typeface="Arial MT"/>
                <a:cs typeface="Arial MT"/>
              </a:rPr>
              <a:t>2080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03774" y="8560152"/>
            <a:ext cx="10236835" cy="836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85"/>
              </a:lnSpc>
              <a:spcBef>
                <a:spcPts val="95"/>
              </a:spcBef>
            </a:pPr>
            <a:r>
              <a:rPr sz="2850" spc="-135" dirty="0">
                <a:latin typeface="Arial MT"/>
                <a:cs typeface="Arial MT"/>
              </a:rPr>
              <a:t>Relying</a:t>
            </a:r>
            <a:r>
              <a:rPr sz="2850" spc="-60" dirty="0">
                <a:latin typeface="Arial MT"/>
                <a:cs typeface="Arial MT"/>
              </a:rPr>
              <a:t> </a:t>
            </a:r>
            <a:r>
              <a:rPr sz="2850" spc="-95" dirty="0">
                <a:latin typeface="Arial MT"/>
                <a:cs typeface="Arial MT"/>
              </a:rPr>
              <a:t>on</a:t>
            </a:r>
            <a:r>
              <a:rPr sz="2850" spc="-105" dirty="0">
                <a:latin typeface="Arial MT"/>
                <a:cs typeface="Arial MT"/>
              </a:rPr>
              <a:t> </a:t>
            </a:r>
            <a:r>
              <a:rPr sz="2850" spc="-50" dirty="0">
                <a:latin typeface="Arial MT"/>
                <a:cs typeface="Arial MT"/>
              </a:rPr>
              <a:t>historical</a:t>
            </a:r>
            <a:r>
              <a:rPr sz="2850" spc="-150" dirty="0">
                <a:latin typeface="Arial MT"/>
                <a:cs typeface="Arial MT"/>
              </a:rPr>
              <a:t> </a:t>
            </a:r>
            <a:r>
              <a:rPr sz="2850" spc="-130" dirty="0">
                <a:latin typeface="Arial MT"/>
                <a:cs typeface="Arial MT"/>
              </a:rPr>
              <a:t>averages</a:t>
            </a:r>
            <a:r>
              <a:rPr sz="2850" spc="-40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to</a:t>
            </a:r>
            <a:r>
              <a:rPr sz="2850" spc="-160" dirty="0">
                <a:latin typeface="Arial MT"/>
                <a:cs typeface="Arial MT"/>
              </a:rPr>
              <a:t> </a:t>
            </a:r>
            <a:r>
              <a:rPr sz="2850" spc="-90" dirty="0">
                <a:latin typeface="Arial MT"/>
                <a:cs typeface="Arial MT"/>
              </a:rPr>
              <a:t>design</a:t>
            </a:r>
            <a:r>
              <a:rPr sz="2850" spc="-25" dirty="0">
                <a:latin typeface="Arial MT"/>
                <a:cs typeface="Arial MT"/>
              </a:rPr>
              <a:t> </a:t>
            </a:r>
            <a:r>
              <a:rPr sz="2850" spc="-90" dirty="0">
                <a:latin typeface="Arial MT"/>
                <a:cs typeface="Arial MT"/>
              </a:rPr>
              <a:t>50-</a:t>
            </a:r>
            <a:r>
              <a:rPr sz="2850" spc="-10" dirty="0">
                <a:latin typeface="Arial MT"/>
                <a:cs typeface="Arial MT"/>
              </a:rPr>
              <a:t>year</a:t>
            </a:r>
            <a:r>
              <a:rPr sz="2850" spc="25" dirty="0">
                <a:latin typeface="Arial MT"/>
                <a:cs typeface="Arial MT"/>
              </a:rPr>
              <a:t> </a:t>
            </a:r>
            <a:r>
              <a:rPr sz="2850" spc="-105" dirty="0">
                <a:latin typeface="Arial MT"/>
                <a:cs typeface="Arial MT"/>
              </a:rPr>
              <a:t>assets</a:t>
            </a:r>
            <a:r>
              <a:rPr sz="2850" spc="-95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is</a:t>
            </a:r>
            <a:r>
              <a:rPr sz="2850" spc="-140" dirty="0">
                <a:latin typeface="Arial MT"/>
                <a:cs typeface="Arial MT"/>
              </a:rPr>
              <a:t> </a:t>
            </a:r>
            <a:r>
              <a:rPr sz="2850" spc="-95" dirty="0">
                <a:latin typeface="Arial MT"/>
                <a:cs typeface="Arial MT"/>
              </a:rPr>
              <a:t>no</a:t>
            </a:r>
            <a:r>
              <a:rPr sz="2850" spc="-105" dirty="0">
                <a:latin typeface="Arial MT"/>
                <a:cs typeface="Arial MT"/>
              </a:rPr>
              <a:t> </a:t>
            </a:r>
            <a:r>
              <a:rPr sz="2850" spc="-10" dirty="0">
                <a:latin typeface="Arial MT"/>
                <a:cs typeface="Arial MT"/>
              </a:rPr>
              <a:t>longer</a:t>
            </a:r>
            <a:endParaRPr sz="2850">
              <a:latin typeface="Arial MT"/>
              <a:cs typeface="Arial MT"/>
            </a:endParaRPr>
          </a:p>
          <a:p>
            <a:pPr marL="21590" algn="ctr">
              <a:lnSpc>
                <a:spcPts val="3105"/>
              </a:lnSpc>
            </a:pPr>
            <a:r>
              <a:rPr sz="2700" dirty="0">
                <a:latin typeface="Arial MT"/>
                <a:cs typeface="Arial MT"/>
              </a:rPr>
              <a:t>a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viable </a:t>
            </a:r>
            <a:r>
              <a:rPr sz="2700" spc="-10" dirty="0">
                <a:latin typeface="Arial MT"/>
                <a:cs typeface="Arial MT"/>
              </a:rPr>
              <a:t>engineering</a:t>
            </a:r>
            <a:r>
              <a:rPr sz="2700" spc="4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practice;</a:t>
            </a:r>
            <a:r>
              <a:rPr sz="2700" spc="-1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it</a:t>
            </a:r>
            <a:r>
              <a:rPr sz="2700" spc="114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is</a:t>
            </a:r>
            <a:r>
              <a:rPr sz="2700" spc="-7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</a:t>
            </a:r>
            <a:r>
              <a:rPr sz="2700" spc="-7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critical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design</a:t>
            </a:r>
            <a:r>
              <a:rPr sz="2700" spc="6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failure.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082497" y="2894541"/>
            <a:ext cx="1828164" cy="11112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4604">
              <a:lnSpc>
                <a:spcPts val="1700"/>
              </a:lnSpc>
              <a:spcBef>
                <a:spcPts val="195"/>
              </a:spcBef>
            </a:pPr>
            <a:r>
              <a:rPr sz="1450" dirty="0">
                <a:latin typeface="Arial MT"/>
                <a:cs typeface="Arial MT"/>
              </a:rPr>
              <a:t>A</a:t>
            </a:r>
            <a:r>
              <a:rPr sz="1450" spc="8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new</a:t>
            </a:r>
            <a:r>
              <a:rPr sz="1450" spc="10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building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20" dirty="0">
                <a:latin typeface="Arial MT"/>
                <a:cs typeface="Arial MT"/>
              </a:rPr>
              <a:t>will </a:t>
            </a:r>
            <a:r>
              <a:rPr sz="1450" dirty="0">
                <a:latin typeface="Arial MT"/>
                <a:cs typeface="Arial MT"/>
              </a:rPr>
              <a:t>operate</a:t>
            </a:r>
            <a:r>
              <a:rPr sz="1450" spc="9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</a:t>
            </a:r>
            <a:r>
              <a:rPr sz="1450" spc="140" dirty="0">
                <a:latin typeface="Arial MT"/>
                <a:cs typeface="Arial MT"/>
              </a:rPr>
              <a:t> </a:t>
            </a:r>
            <a:r>
              <a:rPr sz="1450" spc="-20" dirty="0">
                <a:latin typeface="Arial MT"/>
                <a:cs typeface="Arial MT"/>
              </a:rPr>
              <a:t>this</a:t>
            </a:r>
            <a:r>
              <a:rPr sz="1450" spc="5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future,</a:t>
            </a:r>
            <a:r>
              <a:rPr sz="1500" spc="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facing</a:t>
            </a:r>
            <a:r>
              <a:rPr sz="1500" spc="6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climate </a:t>
            </a:r>
            <a:r>
              <a:rPr sz="1600" spc="-45" dirty="0">
                <a:latin typeface="Arial MT"/>
                <a:cs typeface="Arial MT"/>
              </a:rPr>
              <a:t>stresses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its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design </a:t>
            </a:r>
            <a:r>
              <a:rPr sz="1450" dirty="0">
                <a:latin typeface="Arial MT"/>
                <a:cs typeface="Arial MT"/>
              </a:rPr>
              <a:t>naver</a:t>
            </a:r>
            <a:r>
              <a:rPr sz="1450" spc="5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anticipated.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086992" y="5848702"/>
            <a:ext cx="2156460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>
              <a:lnSpc>
                <a:spcPts val="176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TMY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smooths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out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5"/>
              </a:lnSpc>
            </a:pPr>
            <a:r>
              <a:rPr sz="1700" spc="-45" dirty="0">
                <a:latin typeface="Calibri"/>
                <a:cs typeface="Calibri"/>
              </a:rPr>
              <a:t>extremes,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representing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650" dirty="0">
                <a:solidFill>
                  <a:srgbClr val="1F1F1F"/>
                </a:solidFill>
                <a:latin typeface="Calibri"/>
                <a:cs typeface="Calibri"/>
              </a:rPr>
              <a:t>a </a:t>
            </a:r>
            <a:r>
              <a:rPr sz="1650" spc="-10" dirty="0">
                <a:latin typeface="Calibri"/>
                <a:cs typeface="Calibri"/>
              </a:rPr>
              <a:t>deceptively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stable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spc="-20" dirty="0">
                <a:solidFill>
                  <a:srgbClr val="0F0F0F"/>
                </a:solidFill>
                <a:latin typeface="Calibri"/>
                <a:cs typeface="Calibri"/>
              </a:rPr>
              <a:t>past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942146" y="7622822"/>
            <a:ext cx="42545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5" dirty="0">
                <a:latin typeface="Arial MT"/>
                <a:cs typeface="Arial MT"/>
              </a:rPr>
              <a:t>2J00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9800" y="6004983"/>
            <a:ext cx="2087245" cy="0"/>
          </a:xfrm>
          <a:custGeom>
            <a:avLst/>
            <a:gdLst/>
            <a:ahLst/>
            <a:cxnLst/>
            <a:rect l="l" t="t" r="r" b="b"/>
            <a:pathLst>
              <a:path w="2087244">
                <a:moveTo>
                  <a:pt x="0" y="0"/>
                </a:moveTo>
                <a:lnTo>
                  <a:pt x="2087033" y="0"/>
                </a:lnTo>
              </a:path>
            </a:pathLst>
          </a:custGeom>
          <a:ln w="29633">
            <a:solidFill>
              <a:srgbClr val="385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099800" y="5710766"/>
            <a:ext cx="2176145" cy="80645"/>
            <a:chOff x="11099800" y="5710766"/>
            <a:chExt cx="2176145" cy="80645"/>
          </a:xfrm>
        </p:grpSpPr>
        <p:sp>
          <p:nvSpPr>
            <p:cNvPr id="4" name="object 4"/>
            <p:cNvSpPr/>
            <p:nvPr/>
          </p:nvSpPr>
          <p:spPr>
            <a:xfrm>
              <a:off x="11099800" y="5776383"/>
              <a:ext cx="2176145" cy="0"/>
            </a:xfrm>
            <a:custGeom>
              <a:avLst/>
              <a:gdLst/>
              <a:ahLst/>
              <a:cxnLst/>
              <a:rect l="l" t="t" r="r" b="b"/>
              <a:pathLst>
                <a:path w="2176144">
                  <a:moveTo>
                    <a:pt x="0" y="0"/>
                  </a:moveTo>
                  <a:lnTo>
                    <a:pt x="2175933" y="0"/>
                  </a:lnTo>
                </a:path>
              </a:pathLst>
            </a:custGeom>
            <a:ln w="29633">
              <a:solidFill>
                <a:srgbClr val="284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99800" y="5725583"/>
              <a:ext cx="2176145" cy="0"/>
            </a:xfrm>
            <a:custGeom>
              <a:avLst/>
              <a:gdLst/>
              <a:ahLst/>
              <a:cxnLst/>
              <a:rect l="l" t="t" r="r" b="b"/>
              <a:pathLst>
                <a:path w="2176144">
                  <a:moveTo>
                    <a:pt x="0" y="0"/>
                  </a:moveTo>
                  <a:lnTo>
                    <a:pt x="2175933" y="0"/>
                  </a:lnTo>
                </a:path>
              </a:pathLst>
            </a:custGeom>
            <a:ln w="29633">
              <a:solidFill>
                <a:srgbClr val="284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099800" y="5027083"/>
            <a:ext cx="2480945" cy="0"/>
          </a:xfrm>
          <a:custGeom>
            <a:avLst/>
            <a:gdLst/>
            <a:ahLst/>
            <a:cxnLst/>
            <a:rect l="l" t="t" r="r" b="b"/>
            <a:pathLst>
              <a:path w="2480944">
                <a:moveTo>
                  <a:pt x="0" y="0"/>
                </a:moveTo>
                <a:lnTo>
                  <a:pt x="2480733" y="0"/>
                </a:lnTo>
              </a:path>
            </a:pathLst>
          </a:custGeom>
          <a:ln w="29633">
            <a:solidFill>
              <a:srgbClr val="2B4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99800" y="4785783"/>
            <a:ext cx="2722245" cy="0"/>
          </a:xfrm>
          <a:custGeom>
            <a:avLst/>
            <a:gdLst/>
            <a:ahLst/>
            <a:cxnLst/>
            <a:rect l="l" t="t" r="r" b="b"/>
            <a:pathLst>
              <a:path w="2722244">
                <a:moveTo>
                  <a:pt x="0" y="0"/>
                </a:moveTo>
                <a:lnTo>
                  <a:pt x="2722033" y="0"/>
                </a:lnTo>
              </a:path>
            </a:pathLst>
          </a:custGeom>
          <a:ln w="29633">
            <a:solidFill>
              <a:srgbClr val="2B4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99800" y="4544483"/>
            <a:ext cx="2950845" cy="0"/>
          </a:xfrm>
          <a:custGeom>
            <a:avLst/>
            <a:gdLst/>
            <a:ahLst/>
            <a:cxnLst/>
            <a:rect l="l" t="t" r="r" b="b"/>
            <a:pathLst>
              <a:path w="2950844">
                <a:moveTo>
                  <a:pt x="0" y="0"/>
                </a:moveTo>
                <a:lnTo>
                  <a:pt x="2950633" y="0"/>
                </a:lnTo>
              </a:path>
            </a:pathLst>
          </a:custGeom>
          <a:ln w="29633">
            <a:solidFill>
              <a:srgbClr val="2B4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99800" y="4303183"/>
            <a:ext cx="2950845" cy="0"/>
          </a:xfrm>
          <a:custGeom>
            <a:avLst/>
            <a:gdLst/>
            <a:ahLst/>
            <a:cxnLst/>
            <a:rect l="l" t="t" r="r" b="b"/>
            <a:pathLst>
              <a:path w="2950844">
                <a:moveTo>
                  <a:pt x="0" y="0"/>
                </a:moveTo>
                <a:lnTo>
                  <a:pt x="2950633" y="0"/>
                </a:lnTo>
              </a:path>
            </a:pathLst>
          </a:custGeom>
          <a:ln w="29633">
            <a:solidFill>
              <a:srgbClr val="2B4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978400" y="3873500"/>
            <a:ext cx="3517900" cy="228600"/>
            <a:chOff x="4978400" y="3873500"/>
            <a:chExt cx="3517900" cy="2286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2900" y="3873500"/>
              <a:ext cx="469900" cy="228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8400" y="3873500"/>
              <a:ext cx="3517900" cy="22860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136900" y="6870700"/>
            <a:ext cx="1866900" cy="266700"/>
            <a:chOff x="3136900" y="6870700"/>
            <a:chExt cx="1866900" cy="2667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900" y="6870700"/>
              <a:ext cx="1866900" cy="2667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6900" y="6870700"/>
              <a:ext cx="1866900" cy="26670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984500" y="7213600"/>
            <a:ext cx="2019300" cy="266700"/>
            <a:chOff x="2984500" y="7213600"/>
            <a:chExt cx="2019300" cy="2667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4500" y="7213600"/>
              <a:ext cx="2019300" cy="2667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4500" y="7213600"/>
              <a:ext cx="2019300" cy="266700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75100" y="6540500"/>
            <a:ext cx="1016000" cy="2413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91100" y="5029200"/>
            <a:ext cx="1333500" cy="4953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91100" y="5892800"/>
            <a:ext cx="596900" cy="2159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87100" y="3924300"/>
            <a:ext cx="5549900" cy="4318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87100" y="4406900"/>
            <a:ext cx="3492500" cy="4318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087100" y="5613400"/>
            <a:ext cx="2717800" cy="6604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087100" y="6350000"/>
            <a:ext cx="1028700" cy="4191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087100" y="7073900"/>
            <a:ext cx="635000" cy="1778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91100" y="4178300"/>
            <a:ext cx="2057400" cy="2032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991100" y="5613400"/>
            <a:ext cx="876300" cy="203200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756175" y="570441"/>
            <a:ext cx="12161520" cy="15049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 indent="2540">
              <a:lnSpc>
                <a:spcPts val="5400"/>
              </a:lnSpc>
              <a:spcBef>
                <a:spcPts val="985"/>
              </a:spcBef>
            </a:pPr>
            <a:r>
              <a:rPr sz="5200" spc="-160" dirty="0">
                <a:solidFill>
                  <a:srgbClr val="000000"/>
                </a:solidFill>
              </a:rPr>
              <a:t>The</a:t>
            </a:r>
            <a:r>
              <a:rPr sz="5200" spc="-375" dirty="0">
                <a:solidFill>
                  <a:srgbClr val="000000"/>
                </a:solidFill>
              </a:rPr>
              <a:t> </a:t>
            </a:r>
            <a:r>
              <a:rPr sz="5200" spc="-135" dirty="0">
                <a:solidFill>
                  <a:srgbClr val="000000"/>
                </a:solidFill>
              </a:rPr>
              <a:t>Future</a:t>
            </a:r>
            <a:r>
              <a:rPr sz="5200" spc="-400" dirty="0">
                <a:solidFill>
                  <a:srgbClr val="000000"/>
                </a:solidFill>
              </a:rPr>
              <a:t> </a:t>
            </a:r>
            <a:r>
              <a:rPr sz="5200" spc="-70" dirty="0">
                <a:solidFill>
                  <a:srgbClr val="000000"/>
                </a:solidFill>
              </a:rPr>
              <a:t>Impact</a:t>
            </a:r>
            <a:r>
              <a:rPr sz="5200" spc="-204" dirty="0">
                <a:solidFill>
                  <a:srgbClr val="000000"/>
                </a:solidFill>
              </a:rPr>
              <a:t> </a:t>
            </a:r>
            <a:r>
              <a:rPr sz="5200" spc="-40" dirty="0">
                <a:solidFill>
                  <a:srgbClr val="000000"/>
                </a:solidFill>
              </a:rPr>
              <a:t>on</a:t>
            </a:r>
            <a:r>
              <a:rPr sz="5200" spc="-490" dirty="0">
                <a:solidFill>
                  <a:srgbClr val="000000"/>
                </a:solidFill>
              </a:rPr>
              <a:t> </a:t>
            </a:r>
            <a:r>
              <a:rPr sz="5200" spc="-114" dirty="0">
                <a:solidFill>
                  <a:srgbClr val="000000"/>
                </a:solidFill>
              </a:rPr>
              <a:t>Building</a:t>
            </a:r>
            <a:r>
              <a:rPr sz="5200" spc="-175" dirty="0">
                <a:solidFill>
                  <a:srgbClr val="000000"/>
                </a:solidFill>
              </a:rPr>
              <a:t> </a:t>
            </a:r>
            <a:r>
              <a:rPr sz="5200" spc="-95" dirty="0">
                <a:solidFill>
                  <a:srgbClr val="000000"/>
                </a:solidFill>
              </a:rPr>
              <a:t>Performance </a:t>
            </a:r>
            <a:r>
              <a:rPr sz="5200" spc="-45" dirty="0">
                <a:solidFill>
                  <a:srgbClr val="000000"/>
                </a:solidFill>
              </a:rPr>
              <a:t>is</a:t>
            </a:r>
            <a:r>
              <a:rPr sz="5200" spc="-465" dirty="0">
                <a:solidFill>
                  <a:srgbClr val="000000"/>
                </a:solidFill>
              </a:rPr>
              <a:t> </a:t>
            </a:r>
            <a:r>
              <a:rPr sz="5200" spc="-120" dirty="0">
                <a:solidFill>
                  <a:srgbClr val="000000"/>
                </a:solidFill>
              </a:rPr>
              <a:t>Not</a:t>
            </a:r>
            <a:r>
              <a:rPr sz="5200" spc="-290" dirty="0">
                <a:solidFill>
                  <a:srgbClr val="000000"/>
                </a:solidFill>
              </a:rPr>
              <a:t> </a:t>
            </a:r>
            <a:r>
              <a:rPr sz="5200" spc="-180" dirty="0">
                <a:solidFill>
                  <a:srgbClr val="000000"/>
                </a:solidFill>
              </a:rPr>
              <a:t>Minor.</a:t>
            </a:r>
            <a:r>
              <a:rPr sz="5200" spc="-260" dirty="0">
                <a:solidFill>
                  <a:srgbClr val="000000"/>
                </a:solidFill>
              </a:rPr>
              <a:t> </a:t>
            </a:r>
            <a:r>
              <a:rPr sz="5200" spc="-95" dirty="0">
                <a:solidFill>
                  <a:srgbClr val="000000"/>
                </a:solidFill>
              </a:rPr>
              <a:t>It</a:t>
            </a:r>
            <a:r>
              <a:rPr sz="5200" spc="-330" dirty="0">
                <a:solidFill>
                  <a:srgbClr val="000000"/>
                </a:solidFill>
              </a:rPr>
              <a:t> </a:t>
            </a:r>
            <a:r>
              <a:rPr sz="5200" spc="-45" dirty="0">
                <a:solidFill>
                  <a:srgbClr val="000000"/>
                </a:solidFill>
              </a:rPr>
              <a:t>is</a:t>
            </a:r>
            <a:r>
              <a:rPr sz="5200" spc="-500" dirty="0">
                <a:solidFill>
                  <a:srgbClr val="000000"/>
                </a:solidFill>
              </a:rPr>
              <a:t> </a:t>
            </a:r>
            <a:r>
              <a:rPr sz="5200" spc="-45" dirty="0">
                <a:solidFill>
                  <a:srgbClr val="000000"/>
                </a:solidFill>
              </a:rPr>
              <a:t>Systemic.</a:t>
            </a:r>
            <a:endParaRPr sz="520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9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NotebookLM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99317" y="2193572"/>
            <a:ext cx="15217775" cy="852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150"/>
              </a:lnSpc>
              <a:spcBef>
                <a:spcPts val="125"/>
              </a:spcBef>
              <a:tabLst>
                <a:tab pos="13401675" algn="l"/>
              </a:tabLst>
            </a:pPr>
            <a:r>
              <a:rPr sz="2750" dirty="0">
                <a:latin typeface="Arial MT"/>
                <a:cs typeface="Arial MT"/>
              </a:rPr>
              <a:t>Modeling</a:t>
            </a:r>
            <a:r>
              <a:rPr sz="2750" spc="27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standard</a:t>
            </a:r>
            <a:r>
              <a:rPr sz="2750" spc="20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building</a:t>
            </a:r>
            <a:r>
              <a:rPr sz="2750" spc="22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prototypes</a:t>
            </a:r>
            <a:r>
              <a:rPr sz="2750" spc="39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with</a:t>
            </a:r>
            <a:r>
              <a:rPr sz="2750" spc="9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future</a:t>
            </a:r>
            <a:r>
              <a:rPr sz="2750" spc="9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climate</a:t>
            </a:r>
            <a:r>
              <a:rPr sz="2750" spc="8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files</a:t>
            </a:r>
            <a:r>
              <a:rPr sz="2750" spc="220" dirty="0">
                <a:latin typeface="Arial MT"/>
                <a:cs typeface="Arial MT"/>
              </a:rPr>
              <a:t> </a:t>
            </a:r>
            <a:r>
              <a:rPr sz="2750" spc="-70" dirty="0">
                <a:latin typeface="Arial MT"/>
                <a:cs typeface="Arial MT"/>
              </a:rPr>
              <a:t>(SSP245,</a:t>
            </a:r>
            <a:r>
              <a:rPr sz="2750" spc="35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2080-</a:t>
            </a:r>
            <a:r>
              <a:rPr sz="2750" spc="-10" dirty="0">
                <a:latin typeface="Arial MT"/>
                <a:cs typeface="Arial MT"/>
              </a:rPr>
              <a:t>2099)</a:t>
            </a:r>
            <a:r>
              <a:rPr sz="2750" dirty="0">
                <a:latin typeface="Arial MT"/>
                <a:cs typeface="Arial MT"/>
              </a:rPr>
              <a:t>	</a:t>
            </a:r>
            <a:r>
              <a:rPr sz="2750" spc="-10" dirty="0">
                <a:latin typeface="Arial MT"/>
                <a:cs typeface="Arial MT"/>
              </a:rPr>
              <a:t>reveals</a:t>
            </a:r>
            <a:r>
              <a:rPr sz="2750" spc="-130" dirty="0">
                <a:latin typeface="Arial MT"/>
                <a:cs typeface="Arial MT"/>
              </a:rPr>
              <a:t> </a:t>
            </a:r>
            <a:r>
              <a:rPr sz="2750" spc="-20" dirty="0">
                <a:latin typeface="Arial MT"/>
                <a:cs typeface="Arial MT"/>
              </a:rPr>
              <a:t>that</a:t>
            </a:r>
            <a:endParaRPr sz="2750">
              <a:latin typeface="Arial MT"/>
              <a:cs typeface="Arial MT"/>
            </a:endParaRPr>
          </a:p>
          <a:p>
            <a:pPr marL="27305">
              <a:lnSpc>
                <a:spcPts val="3329"/>
              </a:lnSpc>
            </a:pPr>
            <a:r>
              <a:rPr sz="2900" spc="-75" dirty="0">
                <a:latin typeface="Arial MT"/>
                <a:cs typeface="Arial MT"/>
              </a:rPr>
              <a:t>systems</a:t>
            </a:r>
            <a:r>
              <a:rPr sz="2900" spc="-125" dirty="0">
                <a:latin typeface="Arial MT"/>
                <a:cs typeface="Arial MT"/>
              </a:rPr>
              <a:t> </a:t>
            </a:r>
            <a:r>
              <a:rPr sz="2900" spc="-70" dirty="0">
                <a:latin typeface="Arial MT"/>
                <a:cs typeface="Arial MT"/>
              </a:rPr>
              <a:t>designed</a:t>
            </a:r>
            <a:r>
              <a:rPr sz="2900" spc="-1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to</a:t>
            </a:r>
            <a:r>
              <a:rPr sz="2900" spc="-200" dirty="0">
                <a:latin typeface="Arial MT"/>
                <a:cs typeface="Arial MT"/>
              </a:rPr>
              <a:t> </a:t>
            </a:r>
            <a:r>
              <a:rPr sz="2900" spc="-75" dirty="0">
                <a:latin typeface="Arial MT"/>
                <a:cs typeface="Arial MT"/>
              </a:rPr>
              <a:t>today‘s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code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will</a:t>
            </a:r>
            <a:r>
              <a:rPr sz="2900" spc="-1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be</a:t>
            </a:r>
            <a:r>
              <a:rPr sz="2900" spc="-105" dirty="0">
                <a:latin typeface="Arial MT"/>
                <a:cs typeface="Arial MT"/>
              </a:rPr>
              <a:t> </a:t>
            </a:r>
            <a:r>
              <a:rPr sz="2900" spc="-85" dirty="0">
                <a:latin typeface="Arial MT"/>
                <a:cs typeface="Arial MT"/>
              </a:rPr>
              <a:t>severely</a:t>
            </a:r>
            <a:r>
              <a:rPr sz="2900" spc="3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undersized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and</a:t>
            </a:r>
            <a:r>
              <a:rPr sz="2900" spc="-1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inefficient.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0687" y="3806825"/>
            <a:ext cx="2273935" cy="4077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25194">
              <a:lnSpc>
                <a:spcPts val="2210"/>
              </a:lnSpc>
              <a:spcBef>
                <a:spcPts val="125"/>
              </a:spcBef>
            </a:pPr>
            <a:r>
              <a:rPr sz="1850" spc="-110" dirty="0">
                <a:latin typeface="Calibri"/>
                <a:cs typeface="Calibri"/>
              </a:rPr>
              <a:t>Small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Office</a:t>
            </a:r>
            <a:endParaRPr sz="1850">
              <a:latin typeface="Calibri"/>
              <a:cs typeface="Calibri"/>
            </a:endParaRPr>
          </a:p>
          <a:p>
            <a:pPr marR="354965" algn="r">
              <a:lnSpc>
                <a:spcPts val="2310"/>
              </a:lnSpc>
            </a:pPr>
            <a:r>
              <a:rPr sz="1950" spc="-235" dirty="0">
                <a:latin typeface="Arial MT"/>
                <a:cs typeface="Arial MT"/>
              </a:rPr>
              <a:t>Outpatient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spc="-265" dirty="0">
                <a:latin typeface="Arial MT"/>
                <a:cs typeface="Arial MT"/>
              </a:rPr>
              <a:t>Healthcare</a:t>
            </a:r>
            <a:endParaRPr sz="1950">
              <a:latin typeface="Arial MT"/>
              <a:cs typeface="Arial MT"/>
            </a:endParaRPr>
          </a:p>
          <a:p>
            <a:pPr marR="344805" algn="r">
              <a:lnSpc>
                <a:spcPts val="2190"/>
              </a:lnSpc>
            </a:pPr>
            <a:r>
              <a:rPr sz="1850" spc="-204" dirty="0">
                <a:latin typeface="Arial MT"/>
                <a:cs typeface="Arial MT"/>
              </a:rPr>
              <a:t>Primary</a:t>
            </a:r>
            <a:r>
              <a:rPr sz="1850" spc="105" dirty="0">
                <a:latin typeface="Arial MT"/>
                <a:cs typeface="Arial MT"/>
              </a:rPr>
              <a:t> </a:t>
            </a:r>
            <a:r>
              <a:rPr sz="1850" spc="-70" dirty="0">
                <a:latin typeface="Arial MT"/>
                <a:cs typeface="Arial MT"/>
              </a:rPr>
              <a:t>School</a:t>
            </a:r>
            <a:endParaRPr sz="1850">
              <a:latin typeface="Arial MT"/>
              <a:cs typeface="Arial MT"/>
            </a:endParaRPr>
          </a:p>
          <a:p>
            <a:pPr marL="293370" marR="344805" indent="543560" algn="just">
              <a:lnSpc>
                <a:spcPts val="2250"/>
              </a:lnSpc>
              <a:spcBef>
                <a:spcPts val="140"/>
              </a:spcBef>
            </a:pPr>
            <a:r>
              <a:rPr sz="1950" spc="-275" dirty="0">
                <a:latin typeface="Arial MT"/>
                <a:cs typeface="Arial MT"/>
              </a:rPr>
              <a:t>Hotel</a:t>
            </a:r>
            <a:r>
              <a:rPr sz="1950" spc="155" dirty="0">
                <a:latin typeface="Arial MT"/>
                <a:cs typeface="Arial MT"/>
              </a:rPr>
              <a:t> </a:t>
            </a:r>
            <a:r>
              <a:rPr sz="1950" spc="-275" dirty="0">
                <a:latin typeface="Arial MT"/>
                <a:cs typeface="Arial MT"/>
              </a:rPr>
              <a:t>(Large) </a:t>
            </a:r>
            <a:r>
              <a:rPr sz="1850" spc="-220" dirty="0">
                <a:latin typeface="Arial MT"/>
                <a:cs typeface="Arial MT"/>
              </a:rPr>
              <a:t>Secondary</a:t>
            </a:r>
            <a:r>
              <a:rPr sz="1850" spc="114" dirty="0">
                <a:latin typeface="Arial MT"/>
                <a:cs typeface="Arial MT"/>
              </a:rPr>
              <a:t> </a:t>
            </a:r>
            <a:r>
              <a:rPr sz="1850" spc="-65" dirty="0">
                <a:latin typeface="Arial MT"/>
                <a:cs typeface="Arial MT"/>
              </a:rPr>
              <a:t>School </a:t>
            </a:r>
            <a:r>
              <a:rPr sz="1850" spc="-165" dirty="0">
                <a:latin typeface="Arial MT"/>
                <a:cs typeface="Arial MT"/>
              </a:rPr>
              <a:t>Mid-</a:t>
            </a:r>
            <a:r>
              <a:rPr sz="1850" spc="-140" dirty="0">
                <a:latin typeface="Arial MT"/>
                <a:cs typeface="Arial MT"/>
              </a:rPr>
              <a:t>rise</a:t>
            </a:r>
            <a:r>
              <a:rPr sz="1850" spc="25" dirty="0">
                <a:latin typeface="Arial MT"/>
                <a:cs typeface="Arial MT"/>
              </a:rPr>
              <a:t> </a:t>
            </a:r>
            <a:r>
              <a:rPr sz="1850" spc="-185" dirty="0">
                <a:latin typeface="Arial MT"/>
                <a:cs typeface="Arial MT"/>
              </a:rPr>
              <a:t>Apartment</a:t>
            </a:r>
            <a:endParaRPr sz="1850">
              <a:latin typeface="Arial MT"/>
              <a:cs typeface="Arial MT"/>
            </a:endParaRPr>
          </a:p>
          <a:p>
            <a:pPr marR="344805" algn="r">
              <a:lnSpc>
                <a:spcPts val="2240"/>
              </a:lnSpc>
            </a:pPr>
            <a:r>
              <a:rPr sz="1950" spc="-275" dirty="0">
                <a:latin typeface="Arial MT"/>
                <a:cs typeface="Arial MT"/>
              </a:rPr>
              <a:t>Standalone</a:t>
            </a:r>
            <a:r>
              <a:rPr sz="1950" spc="-55" dirty="0">
                <a:latin typeface="Arial MT"/>
                <a:cs typeface="Arial MT"/>
              </a:rPr>
              <a:t> </a:t>
            </a:r>
            <a:r>
              <a:rPr sz="1950" spc="-70" dirty="0">
                <a:latin typeface="Arial MT"/>
                <a:cs typeface="Arial MT"/>
              </a:rPr>
              <a:t>Retail</a:t>
            </a:r>
            <a:endParaRPr sz="1950">
              <a:latin typeface="Arial MT"/>
              <a:cs typeface="Arial MT"/>
            </a:endParaRPr>
          </a:p>
          <a:p>
            <a:pPr marR="351155" algn="r">
              <a:lnSpc>
                <a:spcPct val="100000"/>
              </a:lnSpc>
              <a:spcBef>
                <a:spcPts val="10"/>
              </a:spcBef>
            </a:pPr>
            <a:r>
              <a:rPr sz="1800" spc="-150" dirty="0">
                <a:latin typeface="Arial MT"/>
                <a:cs typeface="Arial MT"/>
              </a:rPr>
              <a:t>High-</a:t>
            </a:r>
            <a:r>
              <a:rPr sz="1800" spc="-125" dirty="0">
                <a:latin typeface="Arial MT"/>
                <a:cs typeface="Arial MT"/>
              </a:rPr>
              <a:t>rise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Apartment</a:t>
            </a:r>
            <a:endParaRPr sz="1800">
              <a:latin typeface="Arial MT"/>
              <a:cs typeface="Arial MT"/>
            </a:endParaRPr>
          </a:p>
          <a:p>
            <a:pPr marL="1244600" marR="346075" indent="-250825" algn="r">
              <a:lnSpc>
                <a:spcPts val="2700"/>
              </a:lnSpc>
              <a:spcBef>
                <a:spcPts val="80"/>
              </a:spcBef>
            </a:pPr>
            <a:r>
              <a:rPr sz="1850" spc="-250" dirty="0">
                <a:latin typeface="Arial MT"/>
                <a:cs typeface="Arial MT"/>
              </a:rPr>
              <a:t>Warehouse </a:t>
            </a:r>
            <a:r>
              <a:rPr sz="1850" spc="-180" dirty="0">
                <a:latin typeface="Arial MT"/>
                <a:cs typeface="Arial MT"/>
              </a:rPr>
              <a:t>Hospital</a:t>
            </a:r>
            <a:endParaRPr sz="1850">
              <a:latin typeface="Arial MT"/>
              <a:cs typeface="Arial MT"/>
            </a:endParaRPr>
          </a:p>
          <a:p>
            <a:pPr marR="354330" algn="r">
              <a:lnSpc>
                <a:spcPct val="100000"/>
              </a:lnSpc>
              <a:spcBef>
                <a:spcPts val="210"/>
              </a:spcBef>
            </a:pPr>
            <a:r>
              <a:rPr sz="1950" spc="-275" dirty="0">
                <a:latin typeface="Arial MT"/>
                <a:cs typeface="Arial MT"/>
              </a:rPr>
              <a:t>Restaurant</a:t>
            </a:r>
            <a:r>
              <a:rPr sz="1950" spc="190" dirty="0">
                <a:latin typeface="Arial MT"/>
                <a:cs typeface="Arial MT"/>
              </a:rPr>
              <a:t> </a:t>
            </a:r>
            <a:r>
              <a:rPr sz="1950" spc="-254" dirty="0">
                <a:latin typeface="Arial MT"/>
                <a:cs typeface="Arial MT"/>
              </a:rPr>
              <a:t>(Fast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310" dirty="0">
                <a:latin typeface="Arial MT"/>
                <a:cs typeface="Arial MT"/>
              </a:rPr>
              <a:t>Food)</a:t>
            </a:r>
            <a:endParaRPr sz="1950">
              <a:latin typeface="Arial MT"/>
              <a:cs typeface="Arial MT"/>
            </a:endParaRPr>
          </a:p>
          <a:p>
            <a:pPr marR="350520" algn="r">
              <a:lnSpc>
                <a:spcPct val="100000"/>
              </a:lnSpc>
              <a:spcBef>
                <a:spcPts val="360"/>
              </a:spcBef>
            </a:pPr>
            <a:r>
              <a:rPr sz="1850" spc="-210" dirty="0">
                <a:latin typeface="Arial MT"/>
                <a:cs typeface="Arial MT"/>
              </a:rPr>
              <a:t>Restaurant</a:t>
            </a:r>
            <a:r>
              <a:rPr sz="1850" spc="120" dirty="0">
                <a:latin typeface="Arial MT"/>
                <a:cs typeface="Arial MT"/>
              </a:rPr>
              <a:t> </a:t>
            </a:r>
            <a:r>
              <a:rPr sz="1850" spc="-175" dirty="0">
                <a:latin typeface="Arial MT"/>
                <a:cs typeface="Arial MT"/>
              </a:rPr>
              <a:t>(Sit</a:t>
            </a:r>
            <a:r>
              <a:rPr sz="1850" spc="-45" dirty="0">
                <a:latin typeface="Arial MT"/>
                <a:cs typeface="Arial MT"/>
              </a:rPr>
              <a:t> </a:t>
            </a:r>
            <a:r>
              <a:rPr sz="1850" spc="-85" dirty="0">
                <a:latin typeface="Arial MT"/>
                <a:cs typeface="Arial MT"/>
              </a:rPr>
              <a:t>Down)</a:t>
            </a:r>
            <a:endParaRPr sz="18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280"/>
              </a:spcBef>
            </a:pPr>
            <a:r>
              <a:rPr sz="1650" spc="-520" dirty="0">
                <a:latin typeface="Arial MT"/>
                <a:cs typeface="Arial MT"/>
              </a:rPr>
              <a:t>—</a:t>
            </a:r>
            <a:r>
              <a:rPr sz="1650" spc="-370" dirty="0">
                <a:latin typeface="Arial MT"/>
                <a:cs typeface="Arial MT"/>
              </a:rPr>
              <a:t>40%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41205" y="3352447"/>
            <a:ext cx="394335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-10" dirty="0">
                <a:latin typeface="Arial MT"/>
                <a:cs typeface="Arial MT"/>
              </a:rPr>
              <a:t>Design</a:t>
            </a:r>
            <a:r>
              <a:rPr sz="2150" spc="-14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Cooling</a:t>
            </a:r>
            <a:r>
              <a:rPr sz="2150" spc="-100" dirty="0">
                <a:latin typeface="Arial MT"/>
                <a:cs typeface="Arial MT"/>
              </a:rPr>
              <a:t> </a:t>
            </a:r>
            <a:r>
              <a:rPr sz="2150" spc="-55" dirty="0">
                <a:latin typeface="Arial MT"/>
                <a:cs typeface="Arial MT"/>
              </a:rPr>
              <a:t>Load</a:t>
            </a:r>
            <a:r>
              <a:rPr sz="2150" spc="-95" dirty="0">
                <a:latin typeface="Arial MT"/>
                <a:cs typeface="Arial MT"/>
              </a:rPr>
              <a:t> </a:t>
            </a:r>
            <a:r>
              <a:rPr sz="2150" spc="-30" dirty="0">
                <a:latin typeface="Arial MT"/>
                <a:cs typeface="Arial MT"/>
              </a:rPr>
              <a:t>Change</a:t>
            </a:r>
            <a:r>
              <a:rPr sz="2150" spc="-45" dirty="0">
                <a:latin typeface="Arial MT"/>
                <a:cs typeface="Arial MT"/>
              </a:rPr>
              <a:t> </a:t>
            </a:r>
            <a:r>
              <a:rPr sz="2150" spc="-100" dirty="0">
                <a:latin typeface="Arial MT"/>
                <a:cs typeface="Arial MT"/>
              </a:rPr>
              <a:t>(%)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83000" y="7605183"/>
            <a:ext cx="448945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470" dirty="0">
                <a:latin typeface="Arial MT"/>
                <a:cs typeface="Arial MT"/>
              </a:rPr>
              <a:t>—</a:t>
            </a:r>
            <a:r>
              <a:rPr sz="1650" spc="-305" dirty="0">
                <a:latin typeface="Arial MT"/>
                <a:cs typeface="Arial MT"/>
              </a:rPr>
              <a:t>20&amp;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88904" y="6143625"/>
            <a:ext cx="36322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45" dirty="0">
                <a:latin typeface="Consolas"/>
                <a:cs typeface="Consolas"/>
              </a:rPr>
              <a:t>-</a:t>
            </a:r>
            <a:r>
              <a:rPr sz="1850" spc="-105" dirty="0">
                <a:latin typeface="Consolas"/>
                <a:cs typeface="Consolas"/>
              </a:rPr>
              <a:t>3%</a:t>
            </a:r>
            <a:endParaRPr sz="1850">
              <a:latin typeface="Consolas"/>
              <a:cs typeface="Consola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27485" y="4404783"/>
            <a:ext cx="507365" cy="584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889"/>
              </a:lnSpc>
              <a:spcBef>
                <a:spcPts val="114"/>
              </a:spcBef>
            </a:pPr>
            <a:r>
              <a:rPr sz="1650" spc="-45" dirty="0">
                <a:latin typeface="Arial MT"/>
                <a:cs typeface="Arial MT"/>
              </a:rPr>
              <a:t>*20P.</a:t>
            </a:r>
            <a:endParaRPr sz="1650">
              <a:latin typeface="Arial MT"/>
              <a:cs typeface="Arial MT"/>
            </a:endParaRPr>
          </a:p>
          <a:p>
            <a:pPr marL="110489">
              <a:lnSpc>
                <a:spcPts val="2490"/>
              </a:lnSpc>
            </a:pPr>
            <a:r>
              <a:rPr sz="2150" spc="-315" dirty="0">
                <a:latin typeface="Courier New"/>
                <a:cs typeface="Courier New"/>
              </a:rPr>
              <a:t>20%</a:t>
            </a:r>
            <a:endParaRPr sz="215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37474" y="7578725"/>
            <a:ext cx="31115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25" dirty="0">
                <a:latin typeface="Courier New"/>
                <a:cs typeface="Courier New"/>
              </a:rPr>
              <a:t>0%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86529" y="7605183"/>
            <a:ext cx="2551430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095375" algn="l"/>
                <a:tab pos="2169795" algn="l"/>
              </a:tabLst>
            </a:pPr>
            <a:r>
              <a:rPr sz="1650" spc="-25" dirty="0">
                <a:latin typeface="Arial MT"/>
                <a:cs typeface="Arial MT"/>
              </a:rPr>
              <a:t>20&amp;</a:t>
            </a:r>
            <a:r>
              <a:rPr sz="1650" dirty="0">
                <a:latin typeface="Arial MT"/>
                <a:cs typeface="Arial MT"/>
              </a:rPr>
              <a:t>	</a:t>
            </a:r>
            <a:r>
              <a:rPr sz="1650" spc="-25" dirty="0">
                <a:latin typeface="Arial MT"/>
                <a:cs typeface="Arial MT"/>
              </a:rPr>
              <a:t>406</a:t>
            </a:r>
            <a:r>
              <a:rPr sz="1650" dirty="0">
                <a:latin typeface="Arial MT"/>
                <a:cs typeface="Arial MT"/>
              </a:rPr>
              <a:t>	</a:t>
            </a:r>
            <a:r>
              <a:rPr sz="1650" spc="-25" dirty="0">
                <a:latin typeface="Arial MT"/>
                <a:cs typeface="Arial MT"/>
              </a:rPr>
              <a:t>60B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33767" y="4087283"/>
            <a:ext cx="1867535" cy="19812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5080" algn="r">
              <a:lnSpc>
                <a:spcPts val="1950"/>
              </a:lnSpc>
              <a:spcBef>
                <a:spcPts val="204"/>
              </a:spcBef>
            </a:pPr>
            <a:r>
              <a:rPr sz="1650" spc="-50" dirty="0">
                <a:latin typeface="Calibri"/>
                <a:cs typeface="Calibri"/>
              </a:rPr>
              <a:t>Restaurant</a:t>
            </a:r>
            <a:r>
              <a:rPr sz="1650" spc="90" dirty="0">
                <a:latin typeface="Calibri"/>
                <a:cs typeface="Calibri"/>
              </a:rPr>
              <a:t> </a:t>
            </a:r>
            <a:r>
              <a:rPr sz="1650" spc="-30" dirty="0">
                <a:latin typeface="Calibri"/>
                <a:cs typeface="Calibri"/>
              </a:rPr>
              <a:t>(Fast</a:t>
            </a:r>
            <a:r>
              <a:rPr sz="1650" spc="-60" dirty="0">
                <a:latin typeface="Calibri"/>
                <a:cs typeface="Calibri"/>
              </a:rPr>
              <a:t> </a:t>
            </a:r>
            <a:r>
              <a:rPr sz="1650" spc="-45" dirty="0">
                <a:latin typeface="Calibri"/>
                <a:cs typeface="Calibri"/>
              </a:rPr>
              <a:t>Food) </a:t>
            </a:r>
            <a:r>
              <a:rPr sz="1650" spc="-70" dirty="0">
                <a:latin typeface="Calibri"/>
                <a:cs typeface="Calibri"/>
              </a:rPr>
              <a:t>Outpatient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spc="-55" dirty="0">
                <a:latin typeface="Calibri"/>
                <a:cs typeface="Calibri"/>
              </a:rPr>
              <a:t>Health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Care</a:t>
            </a:r>
            <a:endParaRPr sz="1650">
              <a:latin typeface="Calibri"/>
              <a:cs typeface="Calibri"/>
            </a:endParaRPr>
          </a:p>
          <a:p>
            <a:pPr marL="640080" marR="6350" indent="38100" algn="r">
              <a:lnSpc>
                <a:spcPts val="1900"/>
              </a:lnSpc>
              <a:spcBef>
                <a:spcPts val="40"/>
              </a:spcBef>
            </a:pPr>
            <a:r>
              <a:rPr sz="1650" spc="-105" dirty="0">
                <a:latin typeface="Calibri"/>
                <a:cs typeface="Calibri"/>
              </a:rPr>
              <a:t>Medium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spc="-40" dirty="0">
                <a:latin typeface="Calibri"/>
                <a:cs typeface="Calibri"/>
              </a:rPr>
              <a:t>Office </a:t>
            </a:r>
            <a:r>
              <a:rPr sz="1700" spc="-95" dirty="0">
                <a:latin typeface="Calibri"/>
                <a:cs typeface="Calibri"/>
              </a:rPr>
              <a:t>Hotel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(Large) </a:t>
            </a:r>
            <a:r>
              <a:rPr sz="1650" spc="-55" dirty="0">
                <a:latin typeface="Calibri"/>
                <a:cs typeface="Calibri"/>
              </a:rPr>
              <a:t>Primary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spc="-40" dirty="0">
                <a:latin typeface="Calibri"/>
                <a:cs typeface="Calibri"/>
              </a:rPr>
              <a:t>School</a:t>
            </a:r>
            <a:endParaRPr sz="1650">
              <a:latin typeface="Calibri"/>
              <a:cs typeface="Calibri"/>
            </a:endParaRPr>
          </a:p>
          <a:p>
            <a:pPr marR="22225" algn="r">
              <a:lnSpc>
                <a:spcPts val="1785"/>
              </a:lnSpc>
            </a:pPr>
            <a:r>
              <a:rPr sz="1650" spc="-45" dirty="0">
                <a:latin typeface="Calibri"/>
                <a:cs typeface="Calibri"/>
              </a:rPr>
              <a:t>Restaurant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spc="-45" dirty="0">
                <a:latin typeface="Calibri"/>
                <a:cs typeface="Calibri"/>
              </a:rPr>
              <a:t>(Sit </a:t>
            </a:r>
            <a:r>
              <a:rPr sz="1650" spc="-10" dirty="0">
                <a:latin typeface="Calibri"/>
                <a:cs typeface="Calibri"/>
              </a:rPr>
              <a:t>Down)</a:t>
            </a:r>
            <a:endParaRPr sz="1650">
              <a:latin typeface="Calibri"/>
              <a:cs typeface="Calibri"/>
            </a:endParaRPr>
          </a:p>
          <a:p>
            <a:pPr marR="15240" algn="r">
              <a:lnSpc>
                <a:spcPts val="1930"/>
              </a:lnSpc>
            </a:pPr>
            <a:r>
              <a:rPr sz="1700" spc="-60" dirty="0">
                <a:latin typeface="Calibri"/>
                <a:cs typeface="Calibri"/>
              </a:rPr>
              <a:t>Secondary</a:t>
            </a:r>
            <a:r>
              <a:rPr sz="1700" spc="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School</a:t>
            </a:r>
            <a:endParaRPr sz="1700">
              <a:latin typeface="Calibri"/>
              <a:cs typeface="Calibri"/>
            </a:endParaRPr>
          </a:p>
          <a:p>
            <a:pPr marR="23495" algn="r">
              <a:lnSpc>
                <a:spcPts val="1935"/>
              </a:lnSpc>
            </a:pPr>
            <a:r>
              <a:rPr sz="1650" spc="-10" dirty="0">
                <a:latin typeface="Calibri"/>
                <a:cs typeface="Calibri"/>
              </a:rPr>
              <a:t>Hospital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012655" y="3095498"/>
            <a:ext cx="6153785" cy="103187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97510" algn="ctr">
              <a:lnSpc>
                <a:spcPct val="100000"/>
              </a:lnSpc>
              <a:spcBef>
                <a:spcPts val="1775"/>
              </a:spcBef>
            </a:pPr>
            <a:r>
              <a:rPr sz="2500" spc="-50" dirty="0">
                <a:latin typeface="Calibri"/>
                <a:cs typeface="Calibri"/>
              </a:rPr>
              <a:t>Design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CFM</a:t>
            </a:r>
            <a:r>
              <a:rPr sz="2500" spc="-110" dirty="0">
                <a:latin typeface="Calibri"/>
                <a:cs typeface="Calibri"/>
              </a:rPr>
              <a:t> </a:t>
            </a:r>
            <a:r>
              <a:rPr sz="2500" spc="-114" dirty="0">
                <a:latin typeface="Calibri"/>
                <a:cs typeface="Calibri"/>
              </a:rPr>
              <a:t>(Ventilation)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Change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(%)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6140450" algn="l"/>
              </a:tabLst>
            </a:pPr>
            <a:r>
              <a:rPr sz="1700" spc="-70" dirty="0">
                <a:latin typeface="Calibri"/>
                <a:cs typeface="Calibri"/>
              </a:rPr>
              <a:t>Small</a:t>
            </a:r>
            <a:r>
              <a:rPr sz="1700" dirty="0">
                <a:latin typeface="Calibri"/>
                <a:cs typeface="Calibri"/>
              </a:rPr>
              <a:t> Office</a:t>
            </a:r>
            <a:r>
              <a:rPr sz="1700" spc="515" dirty="0">
                <a:latin typeface="Calibri"/>
                <a:cs typeface="Calibri"/>
              </a:rPr>
              <a:t> </a:t>
            </a:r>
            <a:r>
              <a:rPr sz="1700" u="heavy" dirty="0">
                <a:uFill>
                  <a:solidFill>
                    <a:srgbClr val="345474"/>
                  </a:solidFill>
                </a:uFill>
                <a:latin typeface="Calibri"/>
                <a:cs typeface="Calibri"/>
              </a:rPr>
              <a:t>	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87100" y="4797425"/>
            <a:ext cx="304292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373630" algn="l"/>
                <a:tab pos="2656840" algn="l"/>
              </a:tabLst>
            </a:pPr>
            <a:r>
              <a:rPr sz="1700" u="heavy" dirty="0">
                <a:uFill>
                  <a:solidFill>
                    <a:srgbClr val="2B4F74"/>
                  </a:solidFill>
                </a:uFill>
                <a:latin typeface="Calibri"/>
                <a:cs typeface="Calibri"/>
              </a:rPr>
              <a:t>	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850" spc="-125" dirty="0">
                <a:latin typeface="Courier New"/>
                <a:cs typeface="Courier New"/>
              </a:rPr>
              <a:t>32%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87100" y="5038725"/>
            <a:ext cx="2887980" cy="552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ts val="2060"/>
              </a:lnSpc>
              <a:spcBef>
                <a:spcPts val="125"/>
              </a:spcBef>
            </a:pPr>
            <a:r>
              <a:rPr sz="1850" spc="-20" dirty="0">
                <a:latin typeface="Courier New"/>
                <a:cs typeface="Courier New"/>
              </a:rPr>
              <a:t>+30%</a:t>
            </a:r>
            <a:endParaRPr sz="1850">
              <a:latin typeface="Courier New"/>
              <a:cs typeface="Courier New"/>
            </a:endParaRPr>
          </a:p>
          <a:p>
            <a:pPr marR="5080" algn="r">
              <a:lnSpc>
                <a:spcPts val="2060"/>
              </a:lnSpc>
              <a:tabLst>
                <a:tab pos="2359025" algn="l"/>
              </a:tabLst>
            </a:pPr>
            <a:r>
              <a:rPr sz="1650" u="heavy" dirty="0">
                <a:uFill>
                  <a:solidFill>
                    <a:srgbClr val="2B4F74"/>
                  </a:solidFill>
                </a:uFill>
                <a:latin typeface="Calibri"/>
                <a:cs typeface="Calibri"/>
              </a:rPr>
              <a:t>	</a:t>
            </a:r>
            <a:r>
              <a:rPr sz="1850" spc="-114" dirty="0">
                <a:latin typeface="Courier New"/>
                <a:cs typeface="Courier New"/>
              </a:rPr>
              <a:t>+30%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06364" y="6036733"/>
            <a:ext cx="3684904" cy="12509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95630">
              <a:lnSpc>
                <a:spcPts val="1939"/>
              </a:lnSpc>
              <a:spcBef>
                <a:spcPts val="114"/>
              </a:spcBef>
              <a:tabLst>
                <a:tab pos="3671570" algn="l"/>
              </a:tabLst>
            </a:pPr>
            <a:r>
              <a:rPr sz="1650" dirty="0">
                <a:latin typeface="Calibri"/>
                <a:cs typeface="Calibri"/>
              </a:rPr>
              <a:t>Large Office</a:t>
            </a:r>
            <a:r>
              <a:rPr sz="1650" spc="515" dirty="0">
                <a:latin typeface="Calibri"/>
                <a:cs typeface="Calibri"/>
              </a:rPr>
              <a:t> </a:t>
            </a:r>
            <a:r>
              <a:rPr sz="1650" u="heavy" dirty="0">
                <a:uFill>
                  <a:solidFill>
                    <a:srgbClr val="385777"/>
                  </a:solidFill>
                </a:uFill>
                <a:latin typeface="Calibri"/>
                <a:cs typeface="Calibri"/>
              </a:rPr>
              <a:t>	</a:t>
            </a:r>
            <a:endParaRPr sz="1650">
              <a:latin typeface="Calibri"/>
              <a:cs typeface="Calibri"/>
            </a:endParaRPr>
          </a:p>
          <a:p>
            <a:pPr marR="2106295" algn="r">
              <a:lnSpc>
                <a:spcPts val="1880"/>
              </a:lnSpc>
            </a:pPr>
            <a:r>
              <a:rPr sz="1600" spc="-65" dirty="0">
                <a:latin typeface="Calibri"/>
                <a:cs typeface="Calibri"/>
              </a:rPr>
              <a:t>Mid-</a:t>
            </a:r>
            <a:r>
              <a:rPr sz="1600" spc="-10" dirty="0">
                <a:latin typeface="Calibri"/>
                <a:cs typeface="Calibri"/>
              </a:rPr>
              <a:t>riSe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Apartment</a:t>
            </a:r>
            <a:endParaRPr sz="1600">
              <a:latin typeface="Calibri"/>
              <a:cs typeface="Calibri"/>
            </a:endParaRPr>
          </a:p>
          <a:p>
            <a:pPr marR="2112010" algn="r">
              <a:lnSpc>
                <a:spcPts val="1789"/>
              </a:lnSpc>
              <a:spcBef>
                <a:spcPts val="30"/>
              </a:spcBef>
            </a:pPr>
            <a:r>
              <a:rPr sz="1650" spc="-10" dirty="0">
                <a:latin typeface="Calibri"/>
                <a:cs typeface="Calibri"/>
              </a:rPr>
              <a:t>Warehouse</a:t>
            </a:r>
            <a:endParaRPr sz="1650">
              <a:latin typeface="Calibri"/>
              <a:cs typeface="Calibri"/>
            </a:endParaRPr>
          </a:p>
          <a:p>
            <a:pPr marL="835025">
              <a:lnSpc>
                <a:spcPts val="2080"/>
              </a:lnSpc>
            </a:pPr>
            <a:r>
              <a:rPr sz="1650" spc="-60" dirty="0">
                <a:latin typeface="Calibri"/>
                <a:cs typeface="Calibri"/>
              </a:rPr>
              <a:t>Strip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spc="-50" dirty="0">
                <a:latin typeface="Calibri"/>
                <a:cs typeface="Calibri"/>
              </a:rPr>
              <a:t>Mall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950" spc="135" dirty="0">
                <a:latin typeface="Courier New"/>
                <a:cs typeface="Courier New"/>
              </a:rPr>
              <a:t>I*3%</a:t>
            </a:r>
            <a:endParaRPr sz="1950">
              <a:latin typeface="Courier New"/>
              <a:cs typeface="Courier New"/>
            </a:endParaRPr>
          </a:p>
          <a:p>
            <a:pPr marR="2106930" algn="r">
              <a:lnSpc>
                <a:spcPts val="1910"/>
              </a:lnSpc>
            </a:pPr>
            <a:r>
              <a:rPr sz="1650" spc="-55" dirty="0">
                <a:latin typeface="Calibri"/>
                <a:cs typeface="Calibri"/>
              </a:rPr>
              <a:t>Standalone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Retail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076460" y="7104003"/>
            <a:ext cx="6608445" cy="7810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1243330" algn="l"/>
              </a:tabLst>
            </a:pPr>
            <a:r>
              <a:rPr sz="1650" spc="-50" dirty="0">
                <a:latin typeface="Calibri"/>
                <a:cs typeface="Calibri"/>
              </a:rPr>
              <a:t>Small</a:t>
            </a:r>
            <a:r>
              <a:rPr sz="1650" spc="-60" dirty="0">
                <a:latin typeface="Calibri"/>
                <a:cs typeface="Calibri"/>
              </a:rPr>
              <a:t> </a:t>
            </a:r>
            <a:r>
              <a:rPr sz="1650" spc="-45" dirty="0">
                <a:latin typeface="Calibri"/>
                <a:cs typeface="Calibri"/>
              </a:rPr>
              <a:t>Hotel</a:t>
            </a:r>
            <a:r>
              <a:rPr sz="1650" spc="140" dirty="0">
                <a:latin typeface="Calibri"/>
                <a:cs typeface="Calibri"/>
              </a:rPr>
              <a:t> </a:t>
            </a:r>
            <a:r>
              <a:rPr sz="2925" spc="30" baseline="-2849" dirty="0">
                <a:latin typeface="Calibri"/>
                <a:cs typeface="Calibri"/>
              </a:rPr>
              <a:t>I</a:t>
            </a:r>
            <a:r>
              <a:rPr sz="2925" baseline="-2849" dirty="0">
                <a:latin typeface="Calibri"/>
                <a:cs typeface="Calibri"/>
              </a:rPr>
              <a:t>	</a:t>
            </a:r>
            <a:r>
              <a:rPr sz="2925" spc="-480" baseline="-2849" dirty="0">
                <a:latin typeface="Calibri"/>
                <a:cs typeface="Calibri"/>
              </a:rPr>
              <a:t>1%</a:t>
            </a:r>
            <a:endParaRPr sz="2925" baseline="-2849">
              <a:latin typeface="Calibri"/>
              <a:cs typeface="Calibri"/>
            </a:endParaRPr>
          </a:p>
          <a:p>
            <a:pPr marL="887094">
              <a:lnSpc>
                <a:spcPct val="100000"/>
              </a:lnSpc>
              <a:spcBef>
                <a:spcPts val="760"/>
              </a:spcBef>
              <a:tabLst>
                <a:tab pos="1597025" algn="l"/>
                <a:tab pos="2375535" algn="l"/>
                <a:tab pos="3147695" algn="l"/>
                <a:tab pos="3928745" algn="l"/>
                <a:tab pos="4697095" algn="l"/>
                <a:tab pos="5472430" algn="l"/>
                <a:tab pos="6245225" algn="l"/>
              </a:tabLst>
            </a:pPr>
            <a:r>
              <a:rPr sz="1650" spc="-25" dirty="0">
                <a:latin typeface="Arial MT"/>
                <a:cs typeface="Arial MT"/>
              </a:rPr>
              <a:t>0'</a:t>
            </a:r>
            <a:r>
              <a:rPr sz="1650" dirty="0">
                <a:latin typeface="Arial MT"/>
                <a:cs typeface="Arial MT"/>
              </a:rPr>
              <a:t>	</a:t>
            </a:r>
            <a:r>
              <a:rPr sz="1650" spc="-25" dirty="0">
                <a:latin typeface="Arial MT"/>
                <a:cs typeface="Arial MT"/>
              </a:rPr>
              <a:t>10%</a:t>
            </a:r>
            <a:r>
              <a:rPr sz="1650" dirty="0">
                <a:latin typeface="Arial MT"/>
                <a:cs typeface="Arial MT"/>
              </a:rPr>
              <a:t>	</a:t>
            </a:r>
            <a:r>
              <a:rPr sz="1650" spc="-25" dirty="0">
                <a:latin typeface="Arial MT"/>
                <a:cs typeface="Arial MT"/>
              </a:rPr>
              <a:t>20&amp;</a:t>
            </a:r>
            <a:r>
              <a:rPr sz="1650" dirty="0">
                <a:latin typeface="Arial MT"/>
                <a:cs typeface="Arial MT"/>
              </a:rPr>
              <a:t>	</a:t>
            </a:r>
            <a:r>
              <a:rPr sz="1650" spc="-25" dirty="0">
                <a:latin typeface="Arial MT"/>
                <a:cs typeface="Arial MT"/>
              </a:rPr>
              <a:t>30&amp;</a:t>
            </a:r>
            <a:r>
              <a:rPr sz="1650" dirty="0">
                <a:latin typeface="Arial MT"/>
                <a:cs typeface="Arial MT"/>
              </a:rPr>
              <a:t>	</a:t>
            </a:r>
            <a:r>
              <a:rPr sz="1650" spc="-25" dirty="0">
                <a:latin typeface="Arial MT"/>
                <a:cs typeface="Arial MT"/>
              </a:rPr>
              <a:t>406</a:t>
            </a:r>
            <a:r>
              <a:rPr sz="1650" dirty="0">
                <a:latin typeface="Arial MT"/>
                <a:cs typeface="Arial MT"/>
              </a:rPr>
              <a:t>	</a:t>
            </a:r>
            <a:r>
              <a:rPr sz="1650" spc="-25" dirty="0">
                <a:latin typeface="Arial MT"/>
                <a:cs typeface="Arial MT"/>
              </a:rPr>
              <a:t>50&amp;</a:t>
            </a:r>
            <a:r>
              <a:rPr sz="1650" dirty="0">
                <a:latin typeface="Arial MT"/>
                <a:cs typeface="Arial MT"/>
              </a:rPr>
              <a:t>	</a:t>
            </a:r>
            <a:r>
              <a:rPr sz="1650" spc="-25" dirty="0">
                <a:latin typeface="Arial MT"/>
                <a:cs typeface="Arial MT"/>
              </a:rPr>
              <a:t>60&amp;</a:t>
            </a:r>
            <a:r>
              <a:rPr sz="1650" dirty="0">
                <a:latin typeface="Arial MT"/>
                <a:cs typeface="Arial MT"/>
              </a:rPr>
              <a:t>	</a:t>
            </a:r>
            <a:r>
              <a:rPr sz="1650" spc="-45" dirty="0">
                <a:latin typeface="Arial MT"/>
                <a:cs typeface="Arial MT"/>
              </a:rPr>
              <a:t>70&amp;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3214" y="8157633"/>
            <a:ext cx="15219044" cy="8604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3365"/>
              </a:lnSpc>
              <a:spcBef>
                <a:spcPts val="114"/>
              </a:spcBef>
            </a:pPr>
            <a:r>
              <a:rPr sz="2900" spc="-110" dirty="0">
                <a:latin typeface="Arial MT"/>
                <a:cs typeface="Arial MT"/>
              </a:rPr>
              <a:t>Future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spc="-45" dirty="0">
                <a:latin typeface="Arial MT"/>
                <a:cs typeface="Arial MT"/>
              </a:rPr>
              <a:t>climate</a:t>
            </a:r>
            <a:r>
              <a:rPr sz="2900" spc="-15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will</a:t>
            </a:r>
            <a:r>
              <a:rPr sz="2900" spc="-175" dirty="0">
                <a:latin typeface="Arial MT"/>
                <a:cs typeface="Arial MT"/>
              </a:rPr>
              <a:t> </a:t>
            </a:r>
            <a:r>
              <a:rPr sz="2900" spc="-95" dirty="0">
                <a:latin typeface="Arial MT"/>
                <a:cs typeface="Arial MT"/>
              </a:rPr>
              <a:t>demand</a:t>
            </a:r>
            <a:r>
              <a:rPr sz="2900" spc="-10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significantly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higher</a:t>
            </a:r>
            <a:r>
              <a:rPr sz="2900" spc="-13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cooling</a:t>
            </a:r>
            <a:r>
              <a:rPr sz="2900" spc="-13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loads </a:t>
            </a:r>
            <a:r>
              <a:rPr sz="2900" spc="-110" dirty="0">
                <a:latin typeface="Arial MT"/>
                <a:cs typeface="Arial MT"/>
              </a:rPr>
              <a:t>and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ventilation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rates.</a:t>
            </a:r>
            <a:r>
              <a:rPr sz="2900" spc="-140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Systems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sized</a:t>
            </a:r>
            <a:endParaRPr sz="2900">
              <a:latin typeface="Arial MT"/>
              <a:cs typeface="Arial MT"/>
            </a:endParaRPr>
          </a:p>
          <a:p>
            <a:pPr marL="20320">
              <a:lnSpc>
                <a:spcPts val="3185"/>
              </a:lnSpc>
            </a:pPr>
            <a:r>
              <a:rPr sz="2750" dirty="0">
                <a:latin typeface="Arial MT"/>
                <a:cs typeface="Arial MT"/>
              </a:rPr>
              <a:t>using</a:t>
            </a:r>
            <a:r>
              <a:rPr sz="2750" spc="7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historical</a:t>
            </a:r>
            <a:r>
              <a:rPr sz="2750" spc="229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data</a:t>
            </a:r>
            <a:r>
              <a:rPr sz="2750" spc="19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will</a:t>
            </a:r>
            <a:r>
              <a:rPr sz="2750" spc="4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fail</a:t>
            </a:r>
            <a:r>
              <a:rPr sz="2750" spc="15" dirty="0">
                <a:latin typeface="Arial MT"/>
                <a:cs typeface="Arial MT"/>
              </a:rPr>
              <a:t> </a:t>
            </a:r>
            <a:r>
              <a:rPr sz="2750" spc="110" dirty="0">
                <a:latin typeface="Arial MT"/>
                <a:cs typeface="Arial MT"/>
              </a:rPr>
              <a:t>to</a:t>
            </a:r>
            <a:r>
              <a:rPr sz="2750" spc="-7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maintain</a:t>
            </a:r>
            <a:r>
              <a:rPr sz="2750" spc="19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comfort,</a:t>
            </a:r>
            <a:r>
              <a:rPr sz="2750" spc="21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operate</a:t>
            </a:r>
            <a:r>
              <a:rPr sz="2750" spc="90" dirty="0">
                <a:latin typeface="Arial MT"/>
                <a:cs typeface="Arial MT"/>
              </a:rPr>
              <a:t> </a:t>
            </a:r>
            <a:r>
              <a:rPr sz="2750" spc="45" dirty="0">
                <a:latin typeface="Arial MT"/>
                <a:cs typeface="Arial MT"/>
              </a:rPr>
              <a:t>inefficiently,</a:t>
            </a:r>
            <a:r>
              <a:rPr sz="2750" spc="1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and</a:t>
            </a:r>
            <a:r>
              <a:rPr sz="2750" spc="3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face</a:t>
            </a:r>
            <a:r>
              <a:rPr sz="2750" spc="8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premature</a:t>
            </a:r>
            <a:r>
              <a:rPr sz="2750" spc="24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failure.</a:t>
            </a:r>
            <a:endParaRPr sz="2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925" rIns="0" bIns="0" rtlCol="0">
            <a:spAutoFit/>
          </a:bodyPr>
          <a:lstStyle/>
          <a:p>
            <a:pPr marL="106045">
              <a:lnSpc>
                <a:spcPts val="5075"/>
              </a:lnSpc>
              <a:spcBef>
                <a:spcPts val="110"/>
              </a:spcBef>
            </a:pPr>
            <a:r>
              <a:rPr sz="4500" spc="204" dirty="0">
                <a:solidFill>
                  <a:srgbClr val="282828"/>
                </a:solidFill>
                <a:latin typeface="Calibri"/>
                <a:cs typeface="Calibri"/>
              </a:rPr>
              <a:t>A</a:t>
            </a:r>
            <a:r>
              <a:rPr sz="4500" spc="-3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4500" spc="80" dirty="0">
                <a:solidFill>
                  <a:srgbClr val="181818"/>
                </a:solidFill>
                <a:latin typeface="Calibri"/>
                <a:cs typeface="Calibri"/>
              </a:rPr>
              <a:t>Fundamental</a:t>
            </a:r>
            <a:r>
              <a:rPr sz="4500" spc="29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4500" spc="75" dirty="0">
                <a:solidFill>
                  <a:srgbClr val="1C1C1C"/>
                </a:solidFill>
                <a:latin typeface="Calibri"/>
                <a:cs typeface="Calibri"/>
              </a:rPr>
              <a:t>Shift</a:t>
            </a:r>
            <a:r>
              <a:rPr sz="4500" spc="190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4500" spc="65" dirty="0">
                <a:solidFill>
                  <a:srgbClr val="232323"/>
                </a:solidFill>
                <a:latin typeface="Calibri"/>
                <a:cs typeface="Calibri"/>
              </a:rPr>
              <a:t>is</a:t>
            </a:r>
            <a:r>
              <a:rPr sz="4500" spc="170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4500" spc="60" dirty="0">
                <a:solidFill>
                  <a:srgbClr val="1C1C1C"/>
                </a:solidFill>
                <a:latin typeface="Calibri"/>
                <a:cs typeface="Calibri"/>
              </a:rPr>
              <a:t>Required:</a:t>
            </a:r>
            <a:endParaRPr sz="4500">
              <a:latin typeface="Calibri"/>
              <a:cs typeface="Calibri"/>
            </a:endParaRPr>
          </a:p>
          <a:p>
            <a:pPr marL="106045">
              <a:lnSpc>
                <a:spcPts val="5075"/>
              </a:lnSpc>
            </a:pPr>
            <a:r>
              <a:rPr sz="4500" spc="65" dirty="0">
                <a:solidFill>
                  <a:srgbClr val="1A1A1A"/>
                </a:solidFill>
                <a:latin typeface="Calibri"/>
                <a:cs typeface="Calibri"/>
              </a:rPr>
              <a:t>From </a:t>
            </a:r>
            <a:r>
              <a:rPr sz="4500" spc="130" dirty="0">
                <a:solidFill>
                  <a:srgbClr val="151515"/>
                </a:solidFill>
                <a:latin typeface="Calibri"/>
                <a:cs typeface="Calibri"/>
              </a:rPr>
              <a:t>Reactive</a:t>
            </a:r>
            <a:r>
              <a:rPr sz="4500" spc="229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4500" spc="204" dirty="0">
                <a:solidFill>
                  <a:srgbClr val="1D1D1D"/>
                </a:solidFill>
                <a:latin typeface="Calibri"/>
                <a:cs typeface="Calibri"/>
              </a:rPr>
              <a:t>Systems</a:t>
            </a:r>
            <a:r>
              <a:rPr sz="4500" spc="155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4500" dirty="0">
                <a:solidFill>
                  <a:srgbClr val="242424"/>
                </a:solidFill>
                <a:latin typeface="Calibri"/>
                <a:cs typeface="Calibri"/>
              </a:rPr>
              <a:t>to</a:t>
            </a:r>
            <a:r>
              <a:rPr sz="4500" spc="-40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sz="4500" spc="85" dirty="0">
                <a:solidFill>
                  <a:srgbClr val="1A1A1A"/>
                </a:solidFill>
                <a:latin typeface="Calibri"/>
                <a:cs typeface="Calibri"/>
              </a:rPr>
              <a:t>Predictive </a:t>
            </a:r>
            <a:r>
              <a:rPr sz="4500" spc="60" dirty="0">
                <a:solidFill>
                  <a:srgbClr val="181818"/>
                </a:solidFill>
                <a:latin typeface="Calibri"/>
                <a:cs typeface="Calibri"/>
              </a:rPr>
              <a:t>Architecture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9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NotebookLM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2764" y="3482269"/>
            <a:ext cx="3942079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solidFill>
                  <a:srgbClr val="131313"/>
                </a:solidFill>
                <a:latin typeface="Arial MT"/>
                <a:cs typeface="Arial MT"/>
              </a:rPr>
              <a:t>The </a:t>
            </a:r>
            <a:r>
              <a:rPr sz="2400" dirty="0">
                <a:solidFill>
                  <a:srgbClr val="0E0E0E"/>
                </a:solidFill>
                <a:latin typeface="Arial MT"/>
                <a:cs typeface="Arial MT"/>
              </a:rPr>
              <a:t>Old</a:t>
            </a:r>
            <a:r>
              <a:rPr sz="2400" spc="-70" dirty="0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131313"/>
                </a:solidFill>
                <a:latin typeface="Arial MT"/>
                <a:cs typeface="Arial MT"/>
              </a:rPr>
              <a:t>Paradigm</a:t>
            </a:r>
            <a:r>
              <a:rPr sz="2400" spc="65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2400" spc="-30" dirty="0">
                <a:solidFill>
                  <a:srgbClr val="0C0C0C"/>
                </a:solidFill>
                <a:latin typeface="Arial MT"/>
                <a:cs typeface="Arial MT"/>
              </a:rPr>
              <a:t>(Reactive)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729" y="7492647"/>
            <a:ext cx="7341234" cy="160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algn="ctr">
              <a:lnSpc>
                <a:spcPct val="100000"/>
              </a:lnSpc>
              <a:spcBef>
                <a:spcPts val="100"/>
              </a:spcBef>
            </a:pPr>
            <a:r>
              <a:rPr sz="2150" spc="-10" dirty="0">
                <a:latin typeface="Arial MT"/>
                <a:cs typeface="Arial MT"/>
              </a:rPr>
              <a:t>Description</a:t>
            </a:r>
            <a:endParaRPr sz="2150">
              <a:latin typeface="Arial MT"/>
              <a:cs typeface="Arial MT"/>
            </a:endParaRPr>
          </a:p>
          <a:p>
            <a:pPr marL="14604" marR="5080" indent="-2540" algn="just">
              <a:lnSpc>
                <a:spcPts val="2600"/>
              </a:lnSpc>
              <a:spcBef>
                <a:spcPts val="2090"/>
              </a:spcBef>
            </a:pPr>
            <a:r>
              <a:rPr sz="2350" spc="-85" dirty="0">
                <a:latin typeface="Arial MT"/>
                <a:cs typeface="Arial MT"/>
              </a:rPr>
              <a:t>Systems</a:t>
            </a:r>
            <a:r>
              <a:rPr sz="2350" spc="-75" dirty="0">
                <a:latin typeface="Arial MT"/>
                <a:cs typeface="Arial MT"/>
              </a:rPr>
              <a:t> </a:t>
            </a:r>
            <a:r>
              <a:rPr sz="2350" spc="-80" dirty="0">
                <a:latin typeface="Arial MT"/>
                <a:cs typeface="Arial MT"/>
              </a:rPr>
              <a:t>respond</a:t>
            </a:r>
            <a:r>
              <a:rPr sz="2350" spc="-65" dirty="0">
                <a:latin typeface="Arial MT"/>
                <a:cs typeface="Arial MT"/>
              </a:rPr>
              <a:t> </a:t>
            </a:r>
            <a:r>
              <a:rPr sz="2350" spc="-20" dirty="0">
                <a:latin typeface="Arial MT"/>
                <a:cs typeface="Arial MT"/>
              </a:rPr>
              <a:t>to</a:t>
            </a:r>
            <a:r>
              <a:rPr sz="2350" spc="-105" dirty="0">
                <a:latin typeface="Arial MT"/>
                <a:cs typeface="Arial MT"/>
              </a:rPr>
              <a:t> </a:t>
            </a:r>
            <a:r>
              <a:rPr sz="2350" spc="-60" dirty="0">
                <a:latin typeface="Arial MT"/>
                <a:cs typeface="Arial MT"/>
              </a:rPr>
              <a:t>existing</a:t>
            </a:r>
            <a:r>
              <a:rPr sz="2350" spc="-105" dirty="0">
                <a:latin typeface="Arial MT"/>
                <a:cs typeface="Arial MT"/>
              </a:rPr>
              <a:t> </a:t>
            </a:r>
            <a:r>
              <a:rPr sz="2350" spc="-65" dirty="0">
                <a:latin typeface="Arial MT"/>
                <a:cs typeface="Arial MT"/>
              </a:rPr>
              <a:t>problems.</a:t>
            </a:r>
            <a:r>
              <a:rPr sz="2350" spc="-30" dirty="0">
                <a:latin typeface="Arial MT"/>
                <a:cs typeface="Arial MT"/>
              </a:rPr>
              <a:t> </a:t>
            </a:r>
            <a:r>
              <a:rPr sz="2350" spc="-114" dirty="0">
                <a:latin typeface="Arial MT"/>
                <a:cs typeface="Arial MT"/>
              </a:rPr>
              <a:t>Relies</a:t>
            </a:r>
            <a:r>
              <a:rPr sz="2350" spc="-45" dirty="0">
                <a:latin typeface="Arial MT"/>
                <a:cs typeface="Arial MT"/>
              </a:rPr>
              <a:t> </a:t>
            </a:r>
            <a:r>
              <a:rPr sz="2350" spc="-140" dirty="0">
                <a:latin typeface="Arial MT"/>
                <a:cs typeface="Arial MT"/>
              </a:rPr>
              <a:t>on</a:t>
            </a:r>
            <a:r>
              <a:rPr sz="2350" spc="-25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constant, </a:t>
            </a:r>
            <a:r>
              <a:rPr sz="2350" spc="-70" dirty="0">
                <a:latin typeface="Arial MT"/>
                <a:cs typeface="Arial MT"/>
              </a:rPr>
              <a:t>energy-</a:t>
            </a:r>
            <a:r>
              <a:rPr sz="2350" spc="-85" dirty="0">
                <a:latin typeface="Arial MT"/>
                <a:cs typeface="Arial MT"/>
              </a:rPr>
              <a:t>intensive</a:t>
            </a:r>
            <a:r>
              <a:rPr sz="2350" spc="-80" dirty="0">
                <a:latin typeface="Arial MT"/>
                <a:cs typeface="Arial MT"/>
              </a:rPr>
              <a:t> </a:t>
            </a:r>
            <a:r>
              <a:rPr sz="2350" spc="-70" dirty="0">
                <a:latin typeface="Arial MT"/>
                <a:cs typeface="Arial MT"/>
              </a:rPr>
              <a:t>mechanical</a:t>
            </a:r>
            <a:r>
              <a:rPr sz="2350" spc="-90" dirty="0">
                <a:latin typeface="Arial MT"/>
                <a:cs typeface="Arial MT"/>
              </a:rPr>
              <a:t> </a:t>
            </a:r>
            <a:r>
              <a:rPr sz="2350" spc="-50" dirty="0">
                <a:latin typeface="Arial MT"/>
                <a:cs typeface="Arial MT"/>
              </a:rPr>
              <a:t>cooling</a:t>
            </a:r>
            <a:r>
              <a:rPr sz="2350" spc="25" dirty="0">
                <a:latin typeface="Arial MT"/>
                <a:cs typeface="Arial MT"/>
              </a:rPr>
              <a:t> </a:t>
            </a:r>
            <a:r>
              <a:rPr sz="2350" spc="-120" dirty="0">
                <a:latin typeface="Arial MT"/>
                <a:cs typeface="Arial MT"/>
              </a:rPr>
              <a:t>and</a:t>
            </a:r>
            <a:r>
              <a:rPr sz="2350" spc="-45" dirty="0">
                <a:latin typeface="Arial MT"/>
                <a:cs typeface="Arial MT"/>
              </a:rPr>
              <a:t> </a:t>
            </a:r>
            <a:r>
              <a:rPr sz="2350" spc="-40" dirty="0">
                <a:latin typeface="Arial MT"/>
                <a:cs typeface="Arial MT"/>
              </a:rPr>
              <a:t>dehumidification. </a:t>
            </a:r>
            <a:r>
              <a:rPr sz="2350" spc="-60" dirty="0">
                <a:latin typeface="Arial MT"/>
                <a:cs typeface="Arial MT"/>
              </a:rPr>
              <a:t>Architecture</a:t>
            </a:r>
            <a:r>
              <a:rPr sz="2350" spc="-105" dirty="0">
                <a:latin typeface="Arial MT"/>
                <a:cs typeface="Arial MT"/>
              </a:rPr>
              <a:t> </a:t>
            </a:r>
            <a:r>
              <a:rPr sz="2350" spc="-20" dirty="0">
                <a:latin typeface="Arial MT"/>
                <a:cs typeface="Arial MT"/>
              </a:rPr>
              <a:t>is</a:t>
            </a:r>
            <a:r>
              <a:rPr sz="2350" spc="-140" dirty="0">
                <a:latin typeface="Arial MT"/>
                <a:cs typeface="Arial MT"/>
              </a:rPr>
              <a:t> </a:t>
            </a:r>
            <a:r>
              <a:rPr sz="2350" spc="-25" dirty="0">
                <a:latin typeface="Arial MT"/>
                <a:cs typeface="Arial MT"/>
              </a:rPr>
              <a:t>static</a:t>
            </a:r>
            <a:r>
              <a:rPr sz="2350" spc="-60" dirty="0">
                <a:latin typeface="Arial MT"/>
                <a:cs typeface="Arial MT"/>
              </a:rPr>
              <a:t> </a:t>
            </a:r>
            <a:r>
              <a:rPr sz="2350" spc="-90" dirty="0">
                <a:latin typeface="Arial MT"/>
                <a:cs typeface="Arial MT"/>
              </a:rPr>
              <a:t>and</a:t>
            </a:r>
            <a:r>
              <a:rPr sz="2350" spc="-70" dirty="0">
                <a:latin typeface="Arial MT"/>
                <a:cs typeface="Arial MT"/>
              </a:rPr>
              <a:t> </a:t>
            </a:r>
            <a:r>
              <a:rPr sz="2350" spc="-110" dirty="0">
                <a:latin typeface="Arial MT"/>
                <a:cs typeface="Arial MT"/>
              </a:rPr>
              <a:t>works</a:t>
            </a:r>
            <a:r>
              <a:rPr sz="2350" spc="-50" dirty="0">
                <a:latin typeface="Arial MT"/>
                <a:cs typeface="Arial MT"/>
              </a:rPr>
              <a:t> </a:t>
            </a:r>
            <a:r>
              <a:rPr sz="2350" spc="-85" dirty="0">
                <a:latin typeface="Arial MT"/>
                <a:cs typeface="Arial MT"/>
              </a:rPr>
              <a:t>against</a:t>
            </a:r>
            <a:r>
              <a:rPr sz="2350" spc="-15" dirty="0">
                <a:latin typeface="Arial MT"/>
                <a:cs typeface="Arial MT"/>
              </a:rPr>
              <a:t> </a:t>
            </a:r>
            <a:r>
              <a:rPr sz="2350" spc="-45" dirty="0">
                <a:latin typeface="Arial MT"/>
                <a:cs typeface="Arial MT"/>
              </a:rPr>
              <a:t>the</a:t>
            </a:r>
            <a:r>
              <a:rPr sz="2350" spc="-190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climate.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14766" y="3475919"/>
            <a:ext cx="4251325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solidFill>
                  <a:srgbClr val="111111"/>
                </a:solidFill>
                <a:latin typeface="Arial MT"/>
                <a:cs typeface="Arial MT"/>
              </a:rPr>
              <a:t>The</a:t>
            </a:r>
            <a:r>
              <a:rPr sz="2400" spc="-60" dirty="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111111"/>
                </a:solidFill>
                <a:latin typeface="Arial MT"/>
                <a:cs typeface="Arial MT"/>
              </a:rPr>
              <a:t>New</a:t>
            </a:r>
            <a:r>
              <a:rPr sz="2400" spc="-85" dirty="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151515"/>
                </a:solidFill>
                <a:latin typeface="Arial MT"/>
                <a:cs typeface="Arial MT"/>
              </a:rPr>
              <a:t>Paradigm</a:t>
            </a:r>
            <a:r>
              <a:rPr sz="2400" spc="-30" dirty="0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Arial MT"/>
                <a:cs typeface="Arial MT"/>
              </a:rPr>
              <a:t>(Predictive)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22232" y="7492647"/>
            <a:ext cx="7052309" cy="160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870" algn="ctr">
              <a:lnSpc>
                <a:spcPct val="100000"/>
              </a:lnSpc>
              <a:spcBef>
                <a:spcPts val="100"/>
              </a:spcBef>
            </a:pPr>
            <a:r>
              <a:rPr sz="2150" spc="-10" dirty="0">
                <a:latin typeface="Arial MT"/>
                <a:cs typeface="Arial MT"/>
              </a:rPr>
              <a:t>Description</a:t>
            </a:r>
            <a:endParaRPr sz="2150">
              <a:latin typeface="Arial MT"/>
              <a:cs typeface="Arial MT"/>
            </a:endParaRPr>
          </a:p>
          <a:p>
            <a:pPr marL="15240" marR="5080" indent="-3175">
              <a:lnSpc>
                <a:spcPts val="2600"/>
              </a:lnSpc>
              <a:spcBef>
                <a:spcPts val="2090"/>
              </a:spcBef>
            </a:pPr>
            <a:r>
              <a:rPr sz="2400" spc="-90" dirty="0">
                <a:latin typeface="Arial MT"/>
                <a:cs typeface="Arial MT"/>
              </a:rPr>
              <a:t>Systems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anticipate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future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conditions.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5" dirty="0">
                <a:latin typeface="Arial MT"/>
                <a:cs typeface="Arial MT"/>
              </a:rPr>
              <a:t>Activates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65" dirty="0">
                <a:latin typeface="Arial MT"/>
                <a:cs typeface="Arial MT"/>
              </a:rPr>
              <a:t>passive </a:t>
            </a:r>
            <a:r>
              <a:rPr sz="2400" spc="-105" dirty="0">
                <a:latin typeface="Arial MT"/>
                <a:cs typeface="Arial MT"/>
              </a:rPr>
              <a:t>and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45" dirty="0">
                <a:latin typeface="Arial MT"/>
                <a:cs typeface="Arial MT"/>
              </a:rPr>
              <a:t>active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controls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85" dirty="0">
                <a:latin typeface="Arial MT"/>
                <a:cs typeface="Arial MT"/>
              </a:rPr>
              <a:t>with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45" dirty="0">
                <a:latin typeface="Arial MT"/>
                <a:cs typeface="Arial MT"/>
              </a:rPr>
              <a:t>precision.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45" dirty="0">
                <a:latin typeface="Arial MT"/>
                <a:cs typeface="Arial MT"/>
              </a:rPr>
              <a:t>Architecture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is </a:t>
            </a:r>
            <a:r>
              <a:rPr sz="2500" spc="-135" dirty="0">
                <a:latin typeface="Arial MT"/>
                <a:cs typeface="Arial MT"/>
              </a:rPr>
              <a:t>dynamic,</a:t>
            </a:r>
            <a:r>
              <a:rPr sz="2500" spc="-35" dirty="0">
                <a:latin typeface="Arial MT"/>
                <a:cs typeface="Arial MT"/>
              </a:rPr>
              <a:t> </a:t>
            </a:r>
            <a:r>
              <a:rPr sz="2500" spc="-85" dirty="0">
                <a:latin typeface="Arial MT"/>
                <a:cs typeface="Arial MT"/>
              </a:rPr>
              <a:t>intelligent,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150" dirty="0">
                <a:latin typeface="Arial MT"/>
                <a:cs typeface="Arial MT"/>
              </a:rPr>
              <a:t>and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140" dirty="0">
                <a:latin typeface="Arial MT"/>
                <a:cs typeface="Arial MT"/>
              </a:rPr>
              <a:t>works</a:t>
            </a:r>
            <a:r>
              <a:rPr sz="2500" spc="-35" dirty="0">
                <a:latin typeface="Arial MT"/>
                <a:cs typeface="Arial MT"/>
              </a:rPr>
              <a:t> </a:t>
            </a:r>
            <a:r>
              <a:rPr sz="2500" spc="-135" dirty="0">
                <a:latin typeface="Arial MT"/>
                <a:cs typeface="Arial MT"/>
              </a:rPr>
              <a:t>with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spc="-75" dirty="0">
                <a:latin typeface="Arial MT"/>
                <a:cs typeface="Arial MT"/>
              </a:rPr>
              <a:t>the</a:t>
            </a:r>
            <a:r>
              <a:rPr sz="2500" spc="-8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climate.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3900" y="2679700"/>
            <a:ext cx="2349500" cy="2311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2200" y="2679700"/>
            <a:ext cx="2603500" cy="23368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246100" y="4988983"/>
            <a:ext cx="2455545" cy="0"/>
          </a:xfrm>
          <a:custGeom>
            <a:avLst/>
            <a:gdLst/>
            <a:ahLst/>
            <a:cxnLst/>
            <a:rect l="l" t="t" r="r" b="b"/>
            <a:pathLst>
              <a:path w="2455544">
                <a:moveTo>
                  <a:pt x="0" y="0"/>
                </a:moveTo>
                <a:lnTo>
                  <a:pt x="2455333" y="0"/>
                </a:lnTo>
              </a:path>
            </a:pathLst>
          </a:custGeom>
          <a:ln w="29633">
            <a:solidFill>
              <a:srgbClr val="2F4F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46300" y="3907366"/>
            <a:ext cx="448945" cy="29845"/>
          </a:xfrm>
          <a:custGeom>
            <a:avLst/>
            <a:gdLst/>
            <a:ahLst/>
            <a:cxnLst/>
            <a:rect l="l" t="t" r="r" b="b"/>
            <a:pathLst>
              <a:path w="448944" h="29845">
                <a:moveTo>
                  <a:pt x="0" y="0"/>
                </a:moveTo>
                <a:lnTo>
                  <a:pt x="448733" y="0"/>
                </a:lnTo>
                <a:lnTo>
                  <a:pt x="448733" y="29633"/>
                </a:lnTo>
                <a:lnTo>
                  <a:pt x="0" y="29633"/>
                </a:lnTo>
                <a:lnTo>
                  <a:pt x="0" y="0"/>
                </a:lnTo>
                <a:close/>
              </a:path>
            </a:pathLst>
          </a:custGeom>
          <a:solidFill>
            <a:srgbClr val="2F4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52500" y="3909483"/>
            <a:ext cx="575945" cy="0"/>
          </a:xfrm>
          <a:custGeom>
            <a:avLst/>
            <a:gdLst/>
            <a:ahLst/>
            <a:cxnLst/>
            <a:rect l="l" t="t" r="r" b="b"/>
            <a:pathLst>
              <a:path w="575944">
                <a:moveTo>
                  <a:pt x="0" y="0"/>
                </a:moveTo>
                <a:lnTo>
                  <a:pt x="575733" y="0"/>
                </a:lnTo>
              </a:path>
            </a:pathLst>
          </a:custGeom>
          <a:ln w="29633">
            <a:solidFill>
              <a:srgbClr val="2F4F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3246100" y="2616200"/>
            <a:ext cx="2438400" cy="2349500"/>
            <a:chOff x="13246100" y="2616200"/>
            <a:chExt cx="2438400" cy="2349500"/>
          </a:xfrm>
        </p:grpSpPr>
        <p:sp>
          <p:nvSpPr>
            <p:cNvPr id="8" name="object 8"/>
            <p:cNvSpPr/>
            <p:nvPr/>
          </p:nvSpPr>
          <p:spPr>
            <a:xfrm>
              <a:off x="14846300" y="3894667"/>
              <a:ext cx="448945" cy="29845"/>
            </a:xfrm>
            <a:custGeom>
              <a:avLst/>
              <a:gdLst/>
              <a:ahLst/>
              <a:cxnLst/>
              <a:rect l="l" t="t" r="r" b="b"/>
              <a:pathLst>
                <a:path w="448944" h="29845">
                  <a:moveTo>
                    <a:pt x="0" y="0"/>
                  </a:moveTo>
                  <a:lnTo>
                    <a:pt x="448733" y="0"/>
                  </a:lnTo>
                  <a:lnTo>
                    <a:pt x="448733" y="29633"/>
                  </a:lnTo>
                  <a:lnTo>
                    <a:pt x="0" y="29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4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47700" y="3657600"/>
              <a:ext cx="2235200" cy="13081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46100" y="2616200"/>
              <a:ext cx="2438400" cy="12573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048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105"/>
              </a:spcBef>
            </a:pPr>
            <a:r>
              <a:rPr sz="5550" dirty="0"/>
              <a:t>The</a:t>
            </a:r>
            <a:r>
              <a:rPr sz="5550" spc="-270" dirty="0"/>
              <a:t> </a:t>
            </a:r>
            <a:r>
              <a:rPr sz="5550" dirty="0">
                <a:solidFill>
                  <a:srgbClr val="2D2D2D"/>
                </a:solidFill>
              </a:rPr>
              <a:t>Three</a:t>
            </a:r>
            <a:r>
              <a:rPr sz="5550" spc="-150" dirty="0">
                <a:solidFill>
                  <a:srgbClr val="2D2D2D"/>
                </a:solidFill>
              </a:rPr>
              <a:t> </a:t>
            </a:r>
            <a:r>
              <a:rPr sz="5550" dirty="0">
                <a:solidFill>
                  <a:srgbClr val="2D2D2D"/>
                </a:solidFill>
              </a:rPr>
              <a:t>Pillars</a:t>
            </a:r>
            <a:r>
              <a:rPr sz="5550" spc="-175" dirty="0">
                <a:solidFill>
                  <a:srgbClr val="2D2D2D"/>
                </a:solidFill>
              </a:rPr>
              <a:t> </a:t>
            </a:r>
            <a:r>
              <a:rPr sz="5550" dirty="0">
                <a:solidFill>
                  <a:srgbClr val="333333"/>
                </a:solidFill>
              </a:rPr>
              <a:t>of</a:t>
            </a:r>
            <a:r>
              <a:rPr sz="5550" spc="15" dirty="0">
                <a:solidFill>
                  <a:srgbClr val="333333"/>
                </a:solidFill>
              </a:rPr>
              <a:t> </a:t>
            </a:r>
            <a:r>
              <a:rPr sz="5550" spc="200" dirty="0">
                <a:solidFill>
                  <a:srgbClr val="2D2D2D"/>
                </a:solidFill>
              </a:rPr>
              <a:t>the</a:t>
            </a:r>
            <a:r>
              <a:rPr sz="5550" spc="-475" dirty="0">
                <a:solidFill>
                  <a:srgbClr val="2D2D2D"/>
                </a:solidFill>
              </a:rPr>
              <a:t> </a:t>
            </a:r>
            <a:r>
              <a:rPr sz="5550" spc="105" dirty="0">
                <a:solidFill>
                  <a:srgbClr val="2D2D2D"/>
                </a:solidFill>
              </a:rPr>
              <a:t>New</a:t>
            </a:r>
            <a:r>
              <a:rPr sz="5550" spc="-250" dirty="0">
                <a:solidFill>
                  <a:srgbClr val="2D2D2D"/>
                </a:solidFill>
              </a:rPr>
              <a:t> </a:t>
            </a:r>
            <a:r>
              <a:rPr sz="5550" spc="-10" dirty="0">
                <a:solidFill>
                  <a:srgbClr val="2A2A2A"/>
                </a:solidFill>
              </a:rPr>
              <a:t>Paradigm</a:t>
            </a:r>
            <a:endParaRPr sz="555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9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NotebookLM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79826" y="5648677"/>
            <a:ext cx="4033520" cy="554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50" spc="-10" dirty="0">
                <a:solidFill>
                  <a:srgbClr val="1F1F1F"/>
                </a:solidFill>
                <a:latin typeface="Arial MT"/>
                <a:cs typeface="Arial MT"/>
              </a:rPr>
              <a:t>Future-Forward</a:t>
            </a:r>
            <a:r>
              <a:rPr sz="3450" spc="-30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3450" spc="-20" dirty="0">
                <a:solidFill>
                  <a:srgbClr val="232323"/>
                </a:solidFill>
                <a:latin typeface="Arial MT"/>
                <a:cs typeface="Arial MT"/>
              </a:rPr>
              <a:t>Data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9153" y="6582127"/>
            <a:ext cx="4445635" cy="23171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algn="ctr">
              <a:lnSpc>
                <a:spcPct val="93200"/>
              </a:lnSpc>
              <a:spcBef>
                <a:spcPts val="300"/>
              </a:spcBef>
            </a:pPr>
            <a:r>
              <a:rPr sz="2200" spc="-45" dirty="0">
                <a:latin typeface="Arial MT"/>
                <a:cs typeface="Arial MT"/>
              </a:rPr>
              <a:t>Moving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spc="-80" dirty="0">
                <a:latin typeface="Arial MT"/>
                <a:cs typeface="Arial MT"/>
              </a:rPr>
              <a:t>beyond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35" dirty="0">
                <a:latin typeface="Arial MT"/>
                <a:cs typeface="Arial MT"/>
              </a:rPr>
              <a:t>historical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170" dirty="0">
                <a:latin typeface="Arial MT"/>
                <a:cs typeface="Arial MT"/>
              </a:rPr>
              <a:t>TMY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files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to </a:t>
            </a:r>
            <a:r>
              <a:rPr sz="2350" spc="-105" dirty="0">
                <a:latin typeface="Arial MT"/>
                <a:cs typeface="Arial MT"/>
              </a:rPr>
              <a:t>utilize</a:t>
            </a:r>
            <a:r>
              <a:rPr sz="2350" spc="15" dirty="0">
                <a:latin typeface="Arial MT"/>
                <a:cs typeface="Arial MT"/>
              </a:rPr>
              <a:t> </a:t>
            </a:r>
            <a:r>
              <a:rPr sz="2350" spc="-150" dirty="0">
                <a:latin typeface="Arial MT"/>
                <a:cs typeface="Arial MT"/>
              </a:rPr>
              <a:t>downscaled,</a:t>
            </a:r>
            <a:r>
              <a:rPr sz="2350" spc="55" dirty="0">
                <a:latin typeface="Arial MT"/>
                <a:cs typeface="Arial MT"/>
              </a:rPr>
              <a:t> </a:t>
            </a:r>
            <a:r>
              <a:rPr sz="2350" spc="-105" dirty="0">
                <a:latin typeface="Arial MT"/>
                <a:cs typeface="Arial MT"/>
              </a:rPr>
              <a:t>high-</a:t>
            </a:r>
            <a:r>
              <a:rPr sz="2350" spc="-10" dirty="0">
                <a:latin typeface="Arial MT"/>
                <a:cs typeface="Arial MT"/>
              </a:rPr>
              <a:t>resolution </a:t>
            </a:r>
            <a:r>
              <a:rPr sz="2300" spc="-25" dirty="0">
                <a:latin typeface="Arial MT"/>
                <a:cs typeface="Arial MT"/>
              </a:rPr>
              <a:t>future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50" dirty="0">
                <a:latin typeface="Arial MT"/>
                <a:cs typeface="Arial MT"/>
              </a:rPr>
              <a:t>climate</a:t>
            </a:r>
            <a:r>
              <a:rPr sz="2300" spc="-140" dirty="0">
                <a:latin typeface="Arial MT"/>
                <a:cs typeface="Arial MT"/>
              </a:rPr>
              <a:t> </a:t>
            </a:r>
            <a:r>
              <a:rPr sz="2300" spc="-35" dirty="0">
                <a:latin typeface="Arial MT"/>
                <a:cs typeface="Arial MT"/>
              </a:rPr>
              <a:t>projection</a:t>
            </a:r>
            <a:r>
              <a:rPr sz="2300" spc="-85" dirty="0">
                <a:latin typeface="Arial MT"/>
                <a:cs typeface="Arial MT"/>
              </a:rPr>
              <a:t> </a:t>
            </a:r>
            <a:r>
              <a:rPr sz="2300" spc="-60" dirty="0">
                <a:latin typeface="Arial MT"/>
                <a:cs typeface="Arial MT"/>
              </a:rPr>
              <a:t>data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(e.g., </a:t>
            </a:r>
            <a:r>
              <a:rPr sz="2200" spc="-245" dirty="0">
                <a:latin typeface="Arial MT"/>
                <a:cs typeface="Arial MT"/>
              </a:rPr>
              <a:t>SSP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75" dirty="0">
                <a:latin typeface="Arial MT"/>
                <a:cs typeface="Arial MT"/>
              </a:rPr>
              <a:t>Scenarios).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85" dirty="0">
                <a:latin typeface="Arial MT"/>
                <a:cs typeface="Arial MT"/>
              </a:rPr>
              <a:t>This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45" dirty="0">
                <a:latin typeface="Arial MT"/>
                <a:cs typeface="Arial MT"/>
              </a:rPr>
              <a:t>provides</a:t>
            </a:r>
            <a:r>
              <a:rPr sz="2200" spc="-50" dirty="0">
                <a:latin typeface="Arial MT"/>
                <a:cs typeface="Arial MT"/>
              </a:rPr>
              <a:t> a </a:t>
            </a:r>
            <a:r>
              <a:rPr sz="2350" spc="-90" dirty="0">
                <a:latin typeface="Arial MT"/>
                <a:cs typeface="Arial MT"/>
              </a:rPr>
              <a:t>scientifically</a:t>
            </a:r>
            <a:r>
              <a:rPr sz="2350" spc="-85" dirty="0">
                <a:latin typeface="Arial MT"/>
                <a:cs typeface="Arial MT"/>
              </a:rPr>
              <a:t> </a:t>
            </a:r>
            <a:r>
              <a:rPr sz="2350" spc="-120" dirty="0">
                <a:latin typeface="Arial MT"/>
                <a:cs typeface="Arial MT"/>
              </a:rPr>
              <a:t>robust</a:t>
            </a:r>
            <a:r>
              <a:rPr sz="2350" spc="-40" dirty="0">
                <a:latin typeface="Arial MT"/>
                <a:cs typeface="Arial MT"/>
              </a:rPr>
              <a:t> </a:t>
            </a:r>
            <a:r>
              <a:rPr sz="2350" spc="-145" dirty="0">
                <a:latin typeface="Arial MT"/>
                <a:cs typeface="Arial MT"/>
              </a:rPr>
              <a:t>basis</a:t>
            </a:r>
            <a:r>
              <a:rPr sz="2350" spc="20" dirty="0">
                <a:latin typeface="Arial MT"/>
                <a:cs typeface="Arial MT"/>
              </a:rPr>
              <a:t> </a:t>
            </a:r>
            <a:r>
              <a:rPr sz="2350" spc="-25" dirty="0">
                <a:latin typeface="Arial MT"/>
                <a:cs typeface="Arial MT"/>
              </a:rPr>
              <a:t>for </a:t>
            </a:r>
            <a:r>
              <a:rPr sz="2200" spc="-60" dirty="0">
                <a:latin typeface="Arial MT"/>
                <a:cs typeface="Arial MT"/>
              </a:rPr>
              <a:t>designing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45" dirty="0">
                <a:latin typeface="Arial MT"/>
                <a:cs typeface="Arial MT"/>
              </a:rPr>
              <a:t>buildings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that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will</a:t>
            </a:r>
            <a:r>
              <a:rPr sz="2200" spc="-13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perform </a:t>
            </a:r>
            <a:r>
              <a:rPr sz="2350" spc="-190" dirty="0">
                <a:latin typeface="Arial MT"/>
                <a:cs typeface="Arial MT"/>
              </a:rPr>
              <a:t>over</a:t>
            </a:r>
            <a:r>
              <a:rPr sz="2350" spc="40" dirty="0">
                <a:latin typeface="Arial MT"/>
                <a:cs typeface="Arial MT"/>
              </a:rPr>
              <a:t> </a:t>
            </a:r>
            <a:r>
              <a:rPr sz="2350" spc="-85" dirty="0">
                <a:latin typeface="Arial MT"/>
                <a:cs typeface="Arial MT"/>
              </a:rPr>
              <a:t>their</a:t>
            </a:r>
            <a:r>
              <a:rPr sz="2350" spc="-25" dirty="0">
                <a:latin typeface="Arial MT"/>
                <a:cs typeface="Arial MT"/>
              </a:rPr>
              <a:t> </a:t>
            </a:r>
            <a:r>
              <a:rPr sz="2350" spc="-120" dirty="0">
                <a:latin typeface="Arial MT"/>
                <a:cs typeface="Arial MT"/>
              </a:rPr>
              <a:t>entire</a:t>
            </a:r>
            <a:r>
              <a:rPr sz="2350" spc="-65" dirty="0">
                <a:latin typeface="Arial MT"/>
                <a:cs typeface="Arial MT"/>
              </a:rPr>
              <a:t> </a:t>
            </a:r>
            <a:r>
              <a:rPr sz="2350" spc="-20" dirty="0">
                <a:latin typeface="Arial MT"/>
                <a:cs typeface="Arial MT"/>
              </a:rPr>
              <a:t>lifespan.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6057" y="5657497"/>
            <a:ext cx="423608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solidFill>
                  <a:srgbClr val="1C1C1C"/>
                </a:solidFill>
                <a:latin typeface="Arial MT"/>
                <a:cs typeface="Arial MT"/>
              </a:rPr>
              <a:t>Predictive</a:t>
            </a:r>
            <a:r>
              <a:rPr sz="3400" spc="1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3400" spc="-10" dirty="0">
                <a:solidFill>
                  <a:srgbClr val="1C1C1C"/>
                </a:solidFill>
                <a:latin typeface="Arial MT"/>
                <a:cs typeface="Arial MT"/>
              </a:rPr>
              <a:t>Intelligence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6932" y="6573308"/>
            <a:ext cx="4276090" cy="199898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indent="-27305" algn="ctr">
              <a:lnSpc>
                <a:spcPct val="93000"/>
              </a:lnSpc>
              <a:spcBef>
                <a:spcPts val="284"/>
              </a:spcBef>
            </a:pPr>
            <a:r>
              <a:rPr sz="2300" spc="-140" dirty="0">
                <a:latin typeface="Arial MT"/>
                <a:cs typeface="Arial MT"/>
              </a:rPr>
              <a:t>Leveraging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Artificial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Intelligence </a:t>
            </a:r>
            <a:r>
              <a:rPr sz="2400" spc="-145" dirty="0">
                <a:latin typeface="Arial MT"/>
                <a:cs typeface="Arial MT"/>
              </a:rPr>
              <a:t>and</a:t>
            </a:r>
            <a:r>
              <a:rPr sz="2400" spc="-200" dirty="0">
                <a:latin typeface="Arial MT"/>
                <a:cs typeface="Arial MT"/>
              </a:rPr>
              <a:t> </a:t>
            </a:r>
            <a:r>
              <a:rPr sz="2400" spc="-170" dirty="0">
                <a:latin typeface="Arial MT"/>
                <a:cs typeface="Arial MT"/>
              </a:rPr>
              <a:t>Machine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40" dirty="0">
                <a:latin typeface="Arial MT"/>
                <a:cs typeface="Arial MT"/>
              </a:rPr>
              <a:t>Learning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spc="-120" dirty="0">
                <a:latin typeface="Arial MT"/>
                <a:cs typeface="Arial MT"/>
              </a:rPr>
              <a:t>to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analyze </a:t>
            </a:r>
            <a:r>
              <a:rPr sz="2300" spc="-135" dirty="0">
                <a:latin typeface="Arial MT"/>
                <a:cs typeface="Arial MT"/>
              </a:rPr>
              <a:t>complex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105" dirty="0">
                <a:latin typeface="Arial MT"/>
                <a:cs typeface="Arial MT"/>
              </a:rPr>
              <a:t>datasets,</a:t>
            </a:r>
            <a:r>
              <a:rPr sz="2300" spc="-55" dirty="0">
                <a:latin typeface="Arial MT"/>
                <a:cs typeface="Arial MT"/>
              </a:rPr>
              <a:t> </a:t>
            </a:r>
            <a:r>
              <a:rPr sz="2300" spc="-60" dirty="0">
                <a:latin typeface="Arial MT"/>
                <a:cs typeface="Arial MT"/>
              </a:rPr>
              <a:t>predict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thermal </a:t>
            </a:r>
            <a:r>
              <a:rPr sz="2200" spc="-75" dirty="0">
                <a:latin typeface="Arial MT"/>
                <a:cs typeface="Arial MT"/>
              </a:rPr>
              <a:t>behavior,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90" dirty="0">
                <a:latin typeface="Arial MT"/>
                <a:cs typeface="Arial MT"/>
              </a:rPr>
              <a:t>and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40" dirty="0">
                <a:latin typeface="Arial MT"/>
                <a:cs typeface="Arial MT"/>
              </a:rPr>
              <a:t>optimize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system </a:t>
            </a:r>
            <a:r>
              <a:rPr sz="2350" spc="-145" dirty="0">
                <a:latin typeface="Arial MT"/>
                <a:cs typeface="Arial MT"/>
              </a:rPr>
              <a:t>performance</a:t>
            </a:r>
            <a:r>
              <a:rPr sz="2350" spc="40" dirty="0">
                <a:latin typeface="Arial MT"/>
                <a:cs typeface="Arial MT"/>
              </a:rPr>
              <a:t> </a:t>
            </a:r>
            <a:r>
              <a:rPr sz="2350" spc="-100" dirty="0">
                <a:latin typeface="Arial MT"/>
                <a:cs typeface="Arial MT"/>
              </a:rPr>
              <a:t>in</a:t>
            </a:r>
            <a:r>
              <a:rPr sz="2350" spc="-110" dirty="0">
                <a:latin typeface="Arial MT"/>
                <a:cs typeface="Arial MT"/>
              </a:rPr>
              <a:t> </a:t>
            </a:r>
            <a:r>
              <a:rPr sz="2350" spc="-114" dirty="0">
                <a:latin typeface="Arial MT"/>
                <a:cs typeface="Arial MT"/>
              </a:rPr>
              <a:t>real-</a:t>
            </a:r>
            <a:r>
              <a:rPr sz="2350" spc="-105" dirty="0">
                <a:latin typeface="Arial MT"/>
                <a:cs typeface="Arial MT"/>
              </a:rPr>
              <a:t>time.</a:t>
            </a:r>
            <a:r>
              <a:rPr sz="2350" spc="-10" dirty="0">
                <a:latin typeface="Arial MT"/>
                <a:cs typeface="Arial MT"/>
              </a:rPr>
              <a:t> </a:t>
            </a:r>
            <a:r>
              <a:rPr sz="2350" spc="-165" dirty="0">
                <a:latin typeface="Arial MT"/>
                <a:cs typeface="Arial MT"/>
              </a:rPr>
              <a:t>This</a:t>
            </a:r>
            <a:r>
              <a:rPr sz="2350" spc="-95" dirty="0">
                <a:latin typeface="Arial MT"/>
                <a:cs typeface="Arial MT"/>
              </a:rPr>
              <a:t> </a:t>
            </a:r>
            <a:r>
              <a:rPr sz="2350" spc="-90" dirty="0">
                <a:latin typeface="Arial MT"/>
                <a:cs typeface="Arial MT"/>
              </a:rPr>
              <a:t>is</a:t>
            </a:r>
            <a:r>
              <a:rPr sz="2350" spc="-35" dirty="0">
                <a:latin typeface="Arial MT"/>
                <a:cs typeface="Arial MT"/>
              </a:rPr>
              <a:t> </a:t>
            </a:r>
            <a:r>
              <a:rPr sz="2350" spc="-75" dirty="0">
                <a:latin typeface="Arial MT"/>
                <a:cs typeface="Arial MT"/>
              </a:rPr>
              <a:t>the </a:t>
            </a:r>
            <a:r>
              <a:rPr sz="2200" spc="-75" dirty="0">
                <a:latin typeface="Arial MT"/>
                <a:cs typeface="Arial MT"/>
              </a:rPr>
              <a:t>engine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30" dirty="0">
                <a:latin typeface="Arial MT"/>
                <a:cs typeface="Arial MT"/>
              </a:rPr>
              <a:t>anticipatory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control.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50822" y="5666316"/>
            <a:ext cx="3990975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00" dirty="0">
                <a:solidFill>
                  <a:srgbClr val="1A1A1A"/>
                </a:solidFill>
                <a:latin typeface="Arial MT"/>
                <a:cs typeface="Arial MT"/>
              </a:rPr>
              <a:t>Responsive</a:t>
            </a:r>
            <a:r>
              <a:rPr sz="3300" spc="-65" dirty="0">
                <a:solidFill>
                  <a:srgbClr val="1A1A1A"/>
                </a:solidFill>
                <a:latin typeface="Arial MT"/>
                <a:cs typeface="Arial MT"/>
              </a:rPr>
              <a:t> </a:t>
            </a:r>
            <a:r>
              <a:rPr sz="3300" spc="-10" dirty="0">
                <a:solidFill>
                  <a:srgbClr val="1F1F1F"/>
                </a:solidFill>
                <a:latin typeface="Arial MT"/>
                <a:cs typeface="Arial MT"/>
              </a:rPr>
              <a:t>Systems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21930" y="6573308"/>
            <a:ext cx="4267835" cy="2326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45" algn="ctr">
              <a:lnSpc>
                <a:spcPts val="2580"/>
              </a:lnSpc>
              <a:spcBef>
                <a:spcPts val="90"/>
              </a:spcBef>
            </a:pPr>
            <a:r>
              <a:rPr sz="2300" spc="-120" dirty="0">
                <a:latin typeface="Arial MT"/>
                <a:cs typeface="Arial MT"/>
              </a:rPr>
              <a:t>Deploying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-165" dirty="0">
                <a:latin typeface="Arial MT"/>
                <a:cs typeface="Arial MT"/>
              </a:rPr>
              <a:t>an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spc="-125" dirty="0">
                <a:latin typeface="Arial MT"/>
                <a:cs typeface="Arial MT"/>
              </a:rPr>
              <a:t>ecosystem</a:t>
            </a:r>
            <a:r>
              <a:rPr sz="2300" spc="70" dirty="0">
                <a:latin typeface="Arial MT"/>
                <a:cs typeface="Arial MT"/>
              </a:rPr>
              <a:t> </a:t>
            </a:r>
            <a:r>
              <a:rPr sz="2300" spc="-45" dirty="0">
                <a:latin typeface="Arial MT"/>
                <a:cs typeface="Arial MT"/>
              </a:rPr>
              <a:t>of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IoT</a:t>
            </a:r>
            <a:endParaRPr sz="2300">
              <a:latin typeface="Arial MT"/>
              <a:cs typeface="Arial MT"/>
            </a:endParaRPr>
          </a:p>
          <a:p>
            <a:pPr marR="3810" algn="ctr">
              <a:lnSpc>
                <a:spcPts val="2670"/>
              </a:lnSpc>
            </a:pPr>
            <a:r>
              <a:rPr sz="2500" spc="-195" dirty="0">
                <a:latin typeface="Arial MT"/>
                <a:cs typeface="Arial MT"/>
              </a:rPr>
              <a:t>sensors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220" dirty="0">
                <a:latin typeface="Arial MT"/>
                <a:cs typeface="Arial MT"/>
              </a:rPr>
              <a:t>and</a:t>
            </a:r>
            <a:r>
              <a:rPr sz="2500" spc="-195" dirty="0">
                <a:latin typeface="Arial MT"/>
                <a:cs typeface="Arial MT"/>
              </a:rPr>
              <a:t> </a:t>
            </a:r>
            <a:r>
              <a:rPr sz="2500" spc="-155" dirty="0">
                <a:latin typeface="Arial MT"/>
                <a:cs typeface="Arial MT"/>
              </a:rPr>
              <a:t>adaptive</a:t>
            </a:r>
            <a:r>
              <a:rPr sz="2500" spc="-175" dirty="0">
                <a:latin typeface="Arial MT"/>
                <a:cs typeface="Arial MT"/>
              </a:rPr>
              <a:t> </a:t>
            </a:r>
            <a:r>
              <a:rPr sz="2500" spc="-160" dirty="0">
                <a:latin typeface="Arial MT"/>
                <a:cs typeface="Arial MT"/>
              </a:rPr>
              <a:t>components.</a:t>
            </a:r>
            <a:endParaRPr sz="2500">
              <a:latin typeface="Arial MT"/>
              <a:cs typeface="Arial MT"/>
            </a:endParaRPr>
          </a:p>
          <a:p>
            <a:pPr marL="30480" marR="5080" indent="-36195" algn="ctr">
              <a:lnSpc>
                <a:spcPct val="94500"/>
              </a:lnSpc>
            </a:pPr>
            <a:r>
              <a:rPr sz="2300" spc="-145" dirty="0">
                <a:latin typeface="Arial MT"/>
                <a:cs typeface="Arial MT"/>
              </a:rPr>
              <a:t>Real-</a:t>
            </a:r>
            <a:r>
              <a:rPr sz="2300" spc="-85" dirty="0">
                <a:latin typeface="Arial MT"/>
                <a:cs typeface="Arial MT"/>
              </a:rPr>
              <a:t>time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-125" dirty="0">
                <a:latin typeface="Arial MT"/>
                <a:cs typeface="Arial MT"/>
              </a:rPr>
              <a:t>data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-95" dirty="0">
                <a:latin typeface="Arial MT"/>
                <a:cs typeface="Arial MT"/>
              </a:rPr>
              <a:t>from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sensors </a:t>
            </a:r>
            <a:r>
              <a:rPr sz="2200" spc="-65" dirty="0">
                <a:latin typeface="Arial MT"/>
                <a:cs typeface="Arial MT"/>
              </a:rPr>
              <a:t>(environmental,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85" dirty="0">
                <a:latin typeface="Arial MT"/>
                <a:cs typeface="Arial MT"/>
              </a:rPr>
              <a:t>wearable)</a:t>
            </a:r>
            <a:r>
              <a:rPr sz="2200" spc="80" dirty="0">
                <a:latin typeface="Arial MT"/>
                <a:cs typeface="Arial MT"/>
              </a:rPr>
              <a:t> </a:t>
            </a:r>
            <a:r>
              <a:rPr sz="2200" spc="-60" dirty="0">
                <a:latin typeface="Arial MT"/>
                <a:cs typeface="Arial MT"/>
              </a:rPr>
              <a:t>feeds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the </a:t>
            </a:r>
            <a:r>
              <a:rPr sz="2350" spc="-195" dirty="0">
                <a:latin typeface="Arial MT"/>
                <a:cs typeface="Arial MT"/>
              </a:rPr>
              <a:t>AI,</a:t>
            </a:r>
            <a:r>
              <a:rPr sz="2350" spc="30" dirty="0">
                <a:latin typeface="Arial MT"/>
                <a:cs typeface="Arial MT"/>
              </a:rPr>
              <a:t> </a:t>
            </a:r>
            <a:r>
              <a:rPr sz="2350" spc="-165" dirty="0">
                <a:latin typeface="Arial MT"/>
                <a:cs typeface="Arial MT"/>
              </a:rPr>
              <a:t>which</a:t>
            </a:r>
            <a:r>
              <a:rPr sz="2350" spc="5" dirty="0">
                <a:latin typeface="Arial MT"/>
                <a:cs typeface="Arial MT"/>
              </a:rPr>
              <a:t> </a:t>
            </a:r>
            <a:r>
              <a:rPr sz="2350" spc="-95" dirty="0">
                <a:latin typeface="Arial MT"/>
                <a:cs typeface="Arial MT"/>
              </a:rPr>
              <a:t>directs</a:t>
            </a:r>
            <a:r>
              <a:rPr sz="2350" spc="-25" dirty="0">
                <a:latin typeface="Arial MT"/>
                <a:cs typeface="Arial MT"/>
              </a:rPr>
              <a:t> </a:t>
            </a:r>
            <a:r>
              <a:rPr sz="2350" spc="-130" dirty="0">
                <a:latin typeface="Arial MT"/>
                <a:cs typeface="Arial MT"/>
              </a:rPr>
              <a:t>actuators</a:t>
            </a:r>
            <a:r>
              <a:rPr sz="2350" spc="-5" dirty="0">
                <a:latin typeface="Arial MT"/>
                <a:cs typeface="Arial MT"/>
              </a:rPr>
              <a:t> </a:t>
            </a:r>
            <a:r>
              <a:rPr sz="2350" spc="-55" dirty="0">
                <a:latin typeface="Arial MT"/>
                <a:cs typeface="Arial MT"/>
              </a:rPr>
              <a:t>in </a:t>
            </a:r>
            <a:r>
              <a:rPr sz="2350" spc="-10" dirty="0">
                <a:latin typeface="Arial MT"/>
                <a:cs typeface="Arial MT"/>
              </a:rPr>
              <a:t>smart</a:t>
            </a:r>
            <a:endParaRPr sz="2350">
              <a:latin typeface="Arial MT"/>
              <a:cs typeface="Arial MT"/>
            </a:endParaRPr>
          </a:p>
          <a:p>
            <a:pPr algn="ctr">
              <a:lnSpc>
                <a:spcPts val="2400"/>
              </a:lnSpc>
            </a:pPr>
            <a:r>
              <a:rPr sz="2200" spc="-40" dirty="0">
                <a:latin typeface="Arial MT"/>
                <a:cs typeface="Arial MT"/>
              </a:rPr>
              <a:t>facades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70" dirty="0">
                <a:latin typeface="Arial MT"/>
                <a:cs typeface="Arial MT"/>
              </a:rPr>
              <a:t>and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40" dirty="0">
                <a:latin typeface="Arial MT"/>
                <a:cs typeface="Arial MT"/>
              </a:rPr>
              <a:t>ventilation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65" dirty="0">
                <a:latin typeface="Arial MT"/>
                <a:cs typeface="Arial MT"/>
              </a:rPr>
              <a:t>systems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to</a:t>
            </a:r>
            <a:endParaRPr sz="2200">
              <a:latin typeface="Arial MT"/>
              <a:cs typeface="Arial MT"/>
            </a:endParaRPr>
          </a:p>
          <a:p>
            <a:pPr marR="635" algn="ctr">
              <a:lnSpc>
                <a:spcPts val="2700"/>
              </a:lnSpc>
            </a:pPr>
            <a:r>
              <a:rPr sz="2350" spc="-145" dirty="0">
                <a:latin typeface="Arial MT"/>
                <a:cs typeface="Arial MT"/>
              </a:rPr>
              <a:t>respond</a:t>
            </a:r>
            <a:r>
              <a:rPr sz="2350" spc="-5" dirty="0">
                <a:latin typeface="Arial MT"/>
                <a:cs typeface="Arial MT"/>
              </a:rPr>
              <a:t> </a:t>
            </a:r>
            <a:r>
              <a:rPr sz="2350" spc="-50" dirty="0">
                <a:latin typeface="Arial MT"/>
                <a:cs typeface="Arial MT"/>
              </a:rPr>
              <a:t>proactively.</a:t>
            </a:r>
            <a:endParaRPr sz="2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4495800"/>
            <a:ext cx="1231900" cy="1905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47700" y="4658783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733" y="0"/>
                </a:lnTo>
              </a:path>
            </a:pathLst>
          </a:custGeom>
          <a:ln w="4233">
            <a:solidFill>
              <a:srgbClr val="7787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5400" y="5090583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833" y="0"/>
                </a:lnTo>
              </a:path>
            </a:pathLst>
          </a:custGeom>
          <a:ln w="29633">
            <a:solidFill>
              <a:srgbClr val="7C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0700" y="5090583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233" y="0"/>
                </a:lnTo>
              </a:path>
            </a:pathLst>
          </a:custGeom>
          <a:ln w="29633">
            <a:solidFill>
              <a:srgbClr val="7C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1500" y="4658783"/>
            <a:ext cx="906144" cy="0"/>
          </a:xfrm>
          <a:custGeom>
            <a:avLst/>
            <a:gdLst/>
            <a:ahLst/>
            <a:cxnLst/>
            <a:rect l="l" t="t" r="r" b="b"/>
            <a:pathLst>
              <a:path w="906145">
                <a:moveTo>
                  <a:pt x="0" y="0"/>
                </a:moveTo>
                <a:lnTo>
                  <a:pt x="905933" y="0"/>
                </a:lnTo>
              </a:path>
            </a:pathLst>
          </a:custGeom>
          <a:ln w="4233">
            <a:solidFill>
              <a:srgbClr val="7C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7700" y="4658783"/>
            <a:ext cx="1261745" cy="0"/>
          </a:xfrm>
          <a:custGeom>
            <a:avLst/>
            <a:gdLst/>
            <a:ahLst/>
            <a:cxnLst/>
            <a:rect l="l" t="t" r="r" b="b"/>
            <a:pathLst>
              <a:path w="1261745">
                <a:moveTo>
                  <a:pt x="0" y="0"/>
                </a:moveTo>
                <a:lnTo>
                  <a:pt x="1261533" y="0"/>
                </a:lnTo>
              </a:path>
            </a:pathLst>
          </a:custGeom>
          <a:ln w="4233">
            <a:solidFill>
              <a:srgbClr val="77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77866" y="6265333"/>
          <a:ext cx="7620000" cy="1000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 rowSpan="2">
                  <a:txBody>
                    <a:bodyPr/>
                    <a:lstStyle/>
                    <a:p>
                      <a:pPr marL="211454" marR="147320" indent="8890" algn="ctr">
                        <a:lnSpc>
                          <a:spcPct val="87400"/>
                        </a:lnSpc>
                        <a:spcBef>
                          <a:spcPts val="795"/>
                        </a:spcBef>
                      </a:pPr>
                      <a:r>
                        <a:rPr sz="1850" spc="-195" dirty="0">
                          <a:latin typeface="Arial MT"/>
                          <a:cs typeface="Arial MT"/>
                        </a:rPr>
                        <a:t>Remote</a:t>
                      </a:r>
                      <a:r>
                        <a:rPr sz="185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50" spc="-10" dirty="0">
                          <a:latin typeface="Arial MT"/>
                          <a:cs typeface="Arial MT"/>
                        </a:rPr>
                        <a:t>sensing </a:t>
                      </a:r>
                      <a:r>
                        <a:rPr sz="1850" spc="-160" dirty="0">
                          <a:latin typeface="Arial MT"/>
                          <a:cs typeface="Arial MT"/>
                        </a:rPr>
                        <a:t>(Sensors,</a:t>
                      </a:r>
                      <a:r>
                        <a:rPr sz="185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50" spc="-175" dirty="0">
                          <a:latin typeface="Arial MT"/>
                          <a:cs typeface="Arial MT"/>
                        </a:rPr>
                        <a:t>Cameras, </a:t>
                      </a:r>
                      <a:r>
                        <a:rPr sz="1700" spc="-85" dirty="0">
                          <a:latin typeface="Arial MT"/>
                          <a:cs typeface="Arial MT"/>
                        </a:rPr>
                        <a:t>Wearabie</a:t>
                      </a:r>
                      <a:r>
                        <a:rPr sz="1700" spc="-10" dirty="0">
                          <a:latin typeface="Arial MT"/>
                          <a:cs typeface="Arial MT"/>
                        </a:rPr>
                        <a:t> devices)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2B3B48"/>
                      </a:solidFill>
                      <a:prstDash val="solid"/>
                    </a:lnL>
                    <a:lnR w="12700">
                      <a:solidFill>
                        <a:srgbClr val="2B3B48"/>
                      </a:solidFill>
                      <a:prstDash val="solid"/>
                    </a:lnR>
                    <a:lnT w="12700">
                      <a:solidFill>
                        <a:srgbClr val="2B3B48"/>
                      </a:solidFill>
                      <a:prstDash val="solid"/>
                    </a:lnT>
                    <a:lnB w="12700">
                      <a:solidFill>
                        <a:srgbClr val="2B3B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ts val="1385"/>
                        </a:lnSpc>
                        <a:spcBef>
                          <a:spcPts val="5"/>
                        </a:spcBef>
                      </a:pPr>
                      <a:r>
                        <a:rPr sz="1850" spc="-50" dirty="0">
                          <a:solidFill>
                            <a:srgbClr val="496075"/>
                          </a:solidFill>
                          <a:latin typeface="Arial MT"/>
                          <a:cs typeface="Arial MT"/>
                        </a:rPr>
                        <a:t>'</a:t>
                      </a:r>
                      <a:endParaRPr sz="18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B3B48"/>
                      </a:solidFill>
                      <a:prstDash val="solid"/>
                    </a:lnL>
                    <a:lnR w="12700">
                      <a:solidFill>
                        <a:srgbClr val="2B3B48"/>
                      </a:solidFill>
                      <a:prstDash val="solid"/>
                    </a:lnR>
                    <a:lnT w="12700">
                      <a:solidFill>
                        <a:srgbClr val="2B3B48"/>
                      </a:solidFill>
                      <a:prstDash val="solid"/>
                    </a:lnT>
                    <a:lnB w="12700">
                      <a:solidFill>
                        <a:srgbClr val="2B3B4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7170" marR="152400" indent="-8890" algn="ctr">
                        <a:lnSpc>
                          <a:spcPct val="88700"/>
                        </a:lnSpc>
                        <a:spcBef>
                          <a:spcPts val="765"/>
                        </a:spcBef>
                      </a:pPr>
                      <a:r>
                        <a:rPr sz="1850" spc="-75" dirty="0">
                          <a:latin typeface="Arial MT"/>
                          <a:cs typeface="Arial MT"/>
                        </a:rPr>
                        <a:t>Communication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technology </a:t>
                      </a:r>
                      <a:r>
                        <a:rPr sz="1700" spc="-30" dirty="0">
                          <a:latin typeface="Arial MT"/>
                          <a:cs typeface="Arial MT"/>
                        </a:rPr>
                        <a:t>(Internet</a:t>
                      </a:r>
                      <a:r>
                        <a:rPr sz="17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7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85" dirty="0">
                          <a:latin typeface="Arial MT"/>
                          <a:cs typeface="Arial MT"/>
                        </a:rPr>
                        <a:t>Things)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2B3B48"/>
                      </a:solidFill>
                      <a:prstDash val="solid"/>
                    </a:lnL>
                    <a:lnR w="12700">
                      <a:solidFill>
                        <a:srgbClr val="2B3B48"/>
                      </a:solidFill>
                      <a:prstDash val="solid"/>
                    </a:lnR>
                    <a:lnT w="12700">
                      <a:solidFill>
                        <a:srgbClr val="2B3B48"/>
                      </a:solidFill>
                      <a:prstDash val="solid"/>
                    </a:lnT>
                    <a:lnB w="12700">
                      <a:solidFill>
                        <a:srgbClr val="2B3B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385"/>
                        </a:lnSpc>
                        <a:spcBef>
                          <a:spcPts val="5"/>
                        </a:spcBef>
                      </a:pPr>
                      <a:r>
                        <a:rPr sz="1850" spc="-50" dirty="0">
                          <a:solidFill>
                            <a:srgbClr val="6E8597"/>
                          </a:solidFill>
                          <a:latin typeface="Arial MT"/>
                          <a:cs typeface="Arial MT"/>
                        </a:rPr>
                        <a:t>“</a:t>
                      </a:r>
                      <a:endParaRPr sz="18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B3B48"/>
                      </a:solidFill>
                      <a:prstDash val="solid"/>
                    </a:lnL>
                    <a:lnR w="12700">
                      <a:solidFill>
                        <a:srgbClr val="2B3B48"/>
                      </a:solidFill>
                      <a:prstDash val="solid"/>
                    </a:lnR>
                    <a:lnT w="12700">
                      <a:solidFill>
                        <a:srgbClr val="2B3B48"/>
                      </a:solidFill>
                      <a:prstDash val="solid"/>
                    </a:lnT>
                    <a:lnB w="12700">
                      <a:solidFill>
                        <a:srgbClr val="2B3B4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7155" marR="59690" algn="ctr">
                        <a:lnSpc>
                          <a:spcPct val="84500"/>
                        </a:lnSpc>
                        <a:spcBef>
                          <a:spcPts val="860"/>
                        </a:spcBef>
                      </a:pPr>
                      <a:r>
                        <a:rPr sz="1850" spc="-155" dirty="0">
                          <a:latin typeface="Arial MT"/>
                          <a:cs typeface="Arial MT"/>
                        </a:rPr>
                        <a:t>Cloud</a:t>
                      </a:r>
                      <a:r>
                        <a:rPr sz="18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50" spc="-25" dirty="0">
                          <a:latin typeface="Arial MT"/>
                          <a:cs typeface="Arial MT"/>
                        </a:rPr>
                        <a:t>computing </a:t>
                      </a:r>
                      <a:r>
                        <a:rPr sz="1850" spc="-95" dirty="0">
                          <a:latin typeface="Arial MT"/>
                          <a:cs typeface="Arial MT"/>
                        </a:rPr>
                        <a:t>(Intelligent</a:t>
                      </a:r>
                      <a:r>
                        <a:rPr sz="18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50" spc="-120" dirty="0">
                          <a:latin typeface="Arial MT"/>
                          <a:cs typeface="Arial MT"/>
                        </a:rPr>
                        <a:t>algorithms </a:t>
                      </a:r>
                      <a:r>
                        <a:rPr sz="1850" spc="-13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50" spc="-35" dirty="0">
                          <a:latin typeface="Arial MT"/>
                          <a:cs typeface="Arial MT"/>
                        </a:rPr>
                        <a:t>solutions)</a:t>
                      </a:r>
                      <a:endParaRPr sz="185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2B3B48"/>
                      </a:solidFill>
                      <a:prstDash val="solid"/>
                    </a:lnL>
                    <a:lnR w="12700">
                      <a:solidFill>
                        <a:srgbClr val="2B3B48"/>
                      </a:solidFill>
                      <a:prstDash val="solid"/>
                    </a:lnR>
                    <a:lnT w="12700">
                      <a:solidFill>
                        <a:srgbClr val="2B3B48"/>
                      </a:solidFill>
                      <a:prstDash val="solid"/>
                    </a:lnT>
                    <a:lnB w="12700">
                      <a:solidFill>
                        <a:srgbClr val="2B3B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0965" marB="0">
                    <a:lnL w="12700">
                      <a:solidFill>
                        <a:srgbClr val="2B3B48"/>
                      </a:solidFill>
                      <a:prstDash val="solid"/>
                    </a:lnL>
                    <a:lnR w="12700">
                      <a:solidFill>
                        <a:srgbClr val="2B3B48"/>
                      </a:solidFill>
                      <a:prstDash val="solid"/>
                    </a:lnR>
                    <a:lnT w="12700">
                      <a:solidFill>
                        <a:srgbClr val="2B3B48"/>
                      </a:solidFill>
                      <a:prstDash val="solid"/>
                    </a:lnT>
                    <a:lnB w="12700">
                      <a:solidFill>
                        <a:srgbClr val="2B3B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B3B48"/>
                      </a:solidFill>
                      <a:prstDash val="solid"/>
                    </a:lnL>
                    <a:lnR w="12700">
                      <a:solidFill>
                        <a:srgbClr val="2B3B48"/>
                      </a:solidFill>
                      <a:prstDash val="solid"/>
                    </a:lnR>
                    <a:lnT w="12700">
                      <a:solidFill>
                        <a:srgbClr val="2B3B48"/>
                      </a:solidFill>
                      <a:prstDash val="solid"/>
                    </a:lnT>
                    <a:lnB w="12700">
                      <a:solidFill>
                        <a:srgbClr val="2B3B4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7155" marB="0">
                    <a:lnL w="12700">
                      <a:solidFill>
                        <a:srgbClr val="2B3B48"/>
                      </a:solidFill>
                      <a:prstDash val="solid"/>
                    </a:lnL>
                    <a:lnR w="12700">
                      <a:solidFill>
                        <a:srgbClr val="2B3B48"/>
                      </a:solidFill>
                      <a:prstDash val="solid"/>
                    </a:lnR>
                    <a:lnT w="12700">
                      <a:solidFill>
                        <a:srgbClr val="2B3B48"/>
                      </a:solidFill>
                      <a:prstDash val="solid"/>
                    </a:lnT>
                    <a:lnB w="12700">
                      <a:solidFill>
                        <a:srgbClr val="2B3B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B3B48"/>
                      </a:solidFill>
                      <a:prstDash val="solid"/>
                    </a:lnL>
                    <a:lnR w="12700">
                      <a:solidFill>
                        <a:srgbClr val="2B3B48"/>
                      </a:solidFill>
                      <a:prstDash val="solid"/>
                    </a:lnR>
                    <a:lnT w="12700">
                      <a:solidFill>
                        <a:srgbClr val="2B3B48"/>
                      </a:solidFill>
                      <a:prstDash val="solid"/>
                    </a:lnT>
                    <a:lnB w="12700">
                      <a:solidFill>
                        <a:srgbClr val="2B3B4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2B3B48"/>
                      </a:solidFill>
                      <a:prstDash val="solid"/>
                    </a:lnL>
                    <a:lnR w="12700">
                      <a:solidFill>
                        <a:srgbClr val="2B3B48"/>
                      </a:solidFill>
                      <a:prstDash val="solid"/>
                    </a:lnR>
                    <a:lnT w="12700">
                      <a:solidFill>
                        <a:srgbClr val="2B3B48"/>
                      </a:solidFill>
                      <a:prstDash val="solid"/>
                    </a:lnT>
                    <a:lnB w="12700">
                      <a:solidFill>
                        <a:srgbClr val="2B3B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9499600" y="4722283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0" y="0"/>
                </a:moveTo>
                <a:lnTo>
                  <a:pt x="309033" y="0"/>
                </a:lnTo>
              </a:path>
            </a:pathLst>
          </a:custGeom>
          <a:ln w="29633">
            <a:solidFill>
              <a:srgbClr val="7077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0058400" y="4707466"/>
            <a:ext cx="1206500" cy="1528445"/>
            <a:chOff x="10058400" y="4707466"/>
            <a:chExt cx="1206500" cy="1528445"/>
          </a:xfrm>
        </p:grpSpPr>
        <p:sp>
          <p:nvSpPr>
            <p:cNvPr id="11" name="object 11"/>
            <p:cNvSpPr/>
            <p:nvPr/>
          </p:nvSpPr>
          <p:spPr>
            <a:xfrm>
              <a:off x="10058400" y="4722283"/>
              <a:ext cx="194945" cy="0"/>
            </a:xfrm>
            <a:custGeom>
              <a:avLst/>
              <a:gdLst/>
              <a:ahLst/>
              <a:cxnLst/>
              <a:rect l="l" t="t" r="r" b="b"/>
              <a:pathLst>
                <a:path w="194945">
                  <a:moveTo>
                    <a:pt x="0" y="0"/>
                  </a:moveTo>
                  <a:lnTo>
                    <a:pt x="194733" y="0"/>
                  </a:lnTo>
                </a:path>
              </a:pathLst>
            </a:custGeom>
            <a:ln w="29633">
              <a:solidFill>
                <a:srgbClr val="707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74300" y="4749799"/>
              <a:ext cx="990600" cy="148590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1417300" y="4749800"/>
            <a:ext cx="4368800" cy="1485900"/>
            <a:chOff x="11417300" y="4749800"/>
            <a:chExt cx="4368800" cy="14859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17300" y="4749800"/>
              <a:ext cx="1625600" cy="14859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09400" y="4749800"/>
              <a:ext cx="4076700" cy="148590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65900" y="3708400"/>
            <a:ext cx="114300" cy="9652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0200" y="3771900"/>
            <a:ext cx="114300" cy="9652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92500" y="3657600"/>
            <a:ext cx="304800" cy="6477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37600" y="2705100"/>
            <a:ext cx="12700" cy="2921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77700" y="3390900"/>
            <a:ext cx="342900" cy="9525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868400" y="3771900"/>
            <a:ext cx="355600" cy="1003300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948" rIns="0" bIns="0" rtlCol="0">
            <a:spAutoFit/>
          </a:bodyPr>
          <a:lstStyle/>
          <a:p>
            <a:pPr marL="74295">
              <a:lnSpc>
                <a:spcPts val="6230"/>
              </a:lnSpc>
              <a:spcBef>
                <a:spcPts val="105"/>
              </a:spcBef>
            </a:pPr>
            <a:r>
              <a:rPr sz="5550" spc="-260" dirty="0">
                <a:solidFill>
                  <a:srgbClr val="313131"/>
                </a:solidFill>
              </a:rPr>
              <a:t>The</a:t>
            </a:r>
            <a:r>
              <a:rPr sz="5550" spc="-160" dirty="0">
                <a:solidFill>
                  <a:srgbClr val="313131"/>
                </a:solidFill>
              </a:rPr>
              <a:t> </a:t>
            </a:r>
            <a:r>
              <a:rPr sz="5550" spc="-195" dirty="0">
                <a:solidFill>
                  <a:srgbClr val="2B2B2B"/>
                </a:solidFill>
              </a:rPr>
              <a:t>Engine</a:t>
            </a:r>
            <a:r>
              <a:rPr sz="5550" spc="-190" dirty="0">
                <a:solidFill>
                  <a:srgbClr val="2B2B2B"/>
                </a:solidFill>
              </a:rPr>
              <a:t> </a:t>
            </a:r>
            <a:r>
              <a:rPr sz="5550" dirty="0"/>
              <a:t>of</a:t>
            </a:r>
            <a:r>
              <a:rPr sz="5550" spc="-270" dirty="0"/>
              <a:t> </a:t>
            </a:r>
            <a:r>
              <a:rPr sz="5550" spc="-40" dirty="0">
                <a:solidFill>
                  <a:srgbClr val="242424"/>
                </a:solidFill>
              </a:rPr>
              <a:t>Prediction:</a:t>
            </a:r>
            <a:endParaRPr sz="5550"/>
          </a:p>
          <a:p>
            <a:pPr marL="82550">
              <a:lnSpc>
                <a:spcPts val="6290"/>
              </a:lnSpc>
            </a:pPr>
            <a:r>
              <a:rPr spc="-265" dirty="0">
                <a:solidFill>
                  <a:srgbClr val="313131"/>
                </a:solidFill>
              </a:rPr>
              <a:t>From</a:t>
            </a:r>
            <a:r>
              <a:rPr spc="-125" dirty="0">
                <a:solidFill>
                  <a:srgbClr val="313131"/>
                </a:solidFill>
              </a:rPr>
              <a:t> </a:t>
            </a:r>
            <a:r>
              <a:rPr spc="-105" dirty="0">
                <a:solidFill>
                  <a:srgbClr val="2D2D2D"/>
                </a:solidFill>
              </a:rPr>
              <a:t>Simple</a:t>
            </a:r>
            <a:r>
              <a:rPr spc="-285" dirty="0">
                <a:solidFill>
                  <a:srgbClr val="2D2D2D"/>
                </a:solidFill>
              </a:rPr>
              <a:t> </a:t>
            </a:r>
            <a:r>
              <a:rPr spc="-95" dirty="0">
                <a:solidFill>
                  <a:srgbClr val="2B2B2B"/>
                </a:solidFill>
              </a:rPr>
              <a:t>Feedback</a:t>
            </a:r>
            <a:r>
              <a:rPr spc="-290" dirty="0">
                <a:solidFill>
                  <a:srgbClr val="2B2B2B"/>
                </a:solidFill>
              </a:rPr>
              <a:t> </a:t>
            </a:r>
            <a:r>
              <a:rPr spc="65" dirty="0">
                <a:solidFill>
                  <a:srgbClr val="2D2D2D"/>
                </a:solidFill>
              </a:rPr>
              <a:t>to</a:t>
            </a:r>
            <a:r>
              <a:rPr spc="-415" dirty="0">
                <a:solidFill>
                  <a:srgbClr val="2D2D2D"/>
                </a:solidFill>
              </a:rPr>
              <a:t> </a:t>
            </a:r>
            <a:r>
              <a:rPr spc="-20" dirty="0">
                <a:solidFill>
                  <a:srgbClr val="2B2B2B"/>
                </a:solidFill>
              </a:rPr>
              <a:t>Intelligent</a:t>
            </a:r>
            <a:r>
              <a:rPr spc="-165" dirty="0">
                <a:solidFill>
                  <a:srgbClr val="2B2B2B"/>
                </a:solidFill>
              </a:rPr>
              <a:t> </a:t>
            </a:r>
            <a:r>
              <a:rPr spc="-10" dirty="0">
                <a:solidFill>
                  <a:srgbClr val="2B2B2B"/>
                </a:solidFill>
              </a:rPr>
              <a:t>Control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9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NotebookLM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94339" y="3768725"/>
            <a:ext cx="1173480" cy="79565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40005" algn="ctr">
              <a:lnSpc>
                <a:spcPct val="80500"/>
              </a:lnSpc>
              <a:spcBef>
                <a:spcPts val="555"/>
              </a:spcBef>
            </a:pPr>
            <a:r>
              <a:rPr sz="1850" spc="-10" dirty="0">
                <a:latin typeface="Calibri"/>
                <a:cs typeface="Calibri"/>
              </a:rPr>
              <a:t>Energy </a:t>
            </a:r>
            <a:r>
              <a:rPr sz="2000" spc="-285" dirty="0">
                <a:latin typeface="Arial MT"/>
                <a:cs typeface="Arial MT"/>
              </a:rPr>
              <a:t>management </a:t>
            </a:r>
            <a:r>
              <a:rPr sz="1950" spc="-35" dirty="0">
                <a:latin typeface="Arial MT"/>
                <a:cs typeface="Arial MT"/>
              </a:rPr>
              <a:t>system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38905" y="2577394"/>
            <a:ext cx="2846705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spc="-185" dirty="0">
                <a:latin typeface="Arial MT"/>
                <a:cs typeface="Arial MT"/>
              </a:rPr>
              <a:t>Traditional</a:t>
            </a:r>
            <a:r>
              <a:rPr sz="3050" spc="15" dirty="0">
                <a:latin typeface="Arial MT"/>
                <a:cs typeface="Arial MT"/>
              </a:rPr>
              <a:t> </a:t>
            </a:r>
            <a:r>
              <a:rPr sz="3050" spc="-175" dirty="0">
                <a:latin typeface="Arial MT"/>
                <a:cs typeface="Arial MT"/>
              </a:rPr>
              <a:t>Method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99690" y="3895725"/>
            <a:ext cx="755650" cy="5524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10160">
              <a:lnSpc>
                <a:spcPts val="1900"/>
              </a:lnSpc>
              <a:spcBef>
                <a:spcPts val="455"/>
              </a:spcBef>
            </a:pPr>
            <a:r>
              <a:rPr sz="1850" spc="-125" dirty="0">
                <a:latin typeface="Arial MT"/>
                <a:cs typeface="Arial MT"/>
              </a:rPr>
              <a:t>Building </a:t>
            </a:r>
            <a:r>
              <a:rPr sz="1850" spc="-95" dirty="0">
                <a:latin typeface="Arial MT"/>
                <a:cs typeface="Arial MT"/>
              </a:rPr>
              <a:t>facilities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76898" y="3419475"/>
            <a:ext cx="1172845" cy="5524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269240">
              <a:lnSpc>
                <a:spcPts val="1900"/>
              </a:lnSpc>
              <a:spcBef>
                <a:spcPts val="455"/>
              </a:spcBef>
            </a:pPr>
            <a:r>
              <a:rPr sz="1850" spc="-20" dirty="0">
                <a:latin typeface="Arial MT"/>
                <a:cs typeface="Arial MT"/>
              </a:rPr>
              <a:t>Energy </a:t>
            </a:r>
            <a:r>
              <a:rPr sz="1850" spc="-140" dirty="0">
                <a:latin typeface="Arial MT"/>
                <a:cs typeface="Arial MT"/>
              </a:rPr>
              <a:t>consumption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90824" y="4430183"/>
            <a:ext cx="1139825" cy="5226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2225" algn="ctr">
              <a:lnSpc>
                <a:spcPts val="1914"/>
              </a:lnSpc>
              <a:spcBef>
                <a:spcPts val="114"/>
              </a:spcBef>
            </a:pPr>
            <a:r>
              <a:rPr sz="1650" spc="-10" dirty="0">
                <a:latin typeface="Arial MT"/>
                <a:cs typeface="Arial MT"/>
              </a:rPr>
              <a:t>Indoor</a:t>
            </a:r>
            <a:endParaRPr sz="1650">
              <a:latin typeface="Arial MT"/>
              <a:cs typeface="Arial MT"/>
            </a:endParaRPr>
          </a:p>
          <a:p>
            <a:pPr algn="ctr">
              <a:lnSpc>
                <a:spcPts val="1975"/>
              </a:lnSpc>
            </a:pPr>
            <a:r>
              <a:rPr sz="1700" spc="-50" dirty="0">
                <a:latin typeface="Arial MT"/>
                <a:cs typeface="Arial MT"/>
              </a:rPr>
              <a:t>environment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01461" y="3886905"/>
            <a:ext cx="890905" cy="54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</a:pPr>
            <a:r>
              <a:rPr sz="1950" spc="-195" dirty="0">
                <a:latin typeface="Arial MT"/>
                <a:cs typeface="Arial MT"/>
              </a:rPr>
              <a:t>Occupant</a:t>
            </a:r>
            <a:endParaRPr sz="1950">
              <a:latin typeface="Arial MT"/>
              <a:cs typeface="Arial MT"/>
            </a:endParaRPr>
          </a:p>
          <a:p>
            <a:pPr marL="73660">
              <a:lnSpc>
                <a:spcPts val="1885"/>
              </a:lnSpc>
            </a:pPr>
            <a:r>
              <a:rPr sz="1650" spc="-10" dirty="0">
                <a:latin typeface="Arial MT"/>
                <a:cs typeface="Arial MT"/>
              </a:rPr>
              <a:t>behavior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27723" y="3895725"/>
            <a:ext cx="1139825" cy="536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" algn="ctr">
              <a:lnSpc>
                <a:spcPts val="2085"/>
              </a:lnSpc>
              <a:spcBef>
                <a:spcPts val="125"/>
              </a:spcBef>
            </a:pPr>
            <a:r>
              <a:rPr sz="1850" spc="-10" dirty="0">
                <a:latin typeface="Arial MT"/>
                <a:cs typeface="Arial MT"/>
              </a:rPr>
              <a:t>Outdoor</a:t>
            </a:r>
            <a:endParaRPr sz="1850">
              <a:latin typeface="Arial MT"/>
              <a:cs typeface="Arial MT"/>
            </a:endParaRPr>
          </a:p>
          <a:p>
            <a:pPr algn="ctr">
              <a:lnSpc>
                <a:spcPts val="1905"/>
              </a:lnSpc>
            </a:pPr>
            <a:r>
              <a:rPr sz="1700" spc="-50" dirty="0">
                <a:latin typeface="Arial MT"/>
                <a:cs typeface="Arial MT"/>
              </a:rPr>
              <a:t>environment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80121" y="3832225"/>
            <a:ext cx="1191260" cy="7937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13970" algn="ctr">
              <a:lnSpc>
                <a:spcPts val="1900"/>
              </a:lnSpc>
              <a:spcBef>
                <a:spcPts val="455"/>
              </a:spcBef>
            </a:pPr>
            <a:r>
              <a:rPr sz="1850" spc="-10" dirty="0">
                <a:latin typeface="Arial MT"/>
                <a:cs typeface="Arial MT"/>
              </a:rPr>
              <a:t>Energy </a:t>
            </a:r>
            <a:r>
              <a:rPr sz="1950" spc="-235" dirty="0">
                <a:latin typeface="Arial MT"/>
                <a:cs typeface="Arial MT"/>
              </a:rPr>
              <a:t>management </a:t>
            </a:r>
            <a:r>
              <a:rPr sz="1850" spc="-10" dirty="0">
                <a:latin typeface="Arial MT"/>
                <a:cs typeface="Arial MT"/>
              </a:rPr>
              <a:t>system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557530" y="2603852"/>
            <a:ext cx="2925445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385" dirty="0">
                <a:latin typeface="Arial MT"/>
                <a:cs typeface="Arial MT"/>
              </a:rPr>
              <a:t>Al—</a:t>
            </a:r>
            <a:r>
              <a:rPr sz="2850" spc="-335" dirty="0">
                <a:latin typeface="Arial MT"/>
                <a:cs typeface="Arial MT"/>
              </a:rPr>
              <a:t>based</a:t>
            </a:r>
            <a:r>
              <a:rPr sz="2850" spc="229" dirty="0">
                <a:latin typeface="Arial MT"/>
                <a:cs typeface="Arial MT"/>
              </a:rPr>
              <a:t> </a:t>
            </a:r>
            <a:r>
              <a:rPr sz="2850" spc="-90" dirty="0">
                <a:latin typeface="Arial MT"/>
                <a:cs typeface="Arial MT"/>
              </a:rPr>
              <a:t>Approach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097754" y="3970513"/>
            <a:ext cx="1001394" cy="8026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251460" indent="10795">
              <a:lnSpc>
                <a:spcPts val="1900"/>
              </a:lnSpc>
              <a:spcBef>
                <a:spcPts val="315"/>
              </a:spcBef>
            </a:pPr>
            <a:r>
              <a:rPr sz="1700" spc="-65" dirty="0">
                <a:latin typeface="Arial MT"/>
                <a:cs typeface="Arial MT"/>
              </a:rPr>
              <a:t>Bullding </a:t>
            </a:r>
            <a:r>
              <a:rPr sz="1700" spc="-40" dirty="0">
                <a:latin typeface="Arial MT"/>
                <a:cs typeface="Arial MT"/>
              </a:rPr>
              <a:t>facilities</a:t>
            </a:r>
            <a:endParaRPr sz="1700">
              <a:latin typeface="Arial MT"/>
              <a:cs typeface="Arial MT"/>
            </a:endParaRPr>
          </a:p>
          <a:p>
            <a:pPr marL="154305">
              <a:lnSpc>
                <a:spcPct val="100000"/>
              </a:lnSpc>
              <a:spcBef>
                <a:spcPts val="120"/>
              </a:spcBef>
              <a:tabLst>
                <a:tab pos="694690" algn="l"/>
                <a:tab pos="881380" algn="l"/>
              </a:tabLst>
            </a:pPr>
            <a:r>
              <a:rPr sz="1650" u="heavy" dirty="0">
                <a:solidFill>
                  <a:srgbClr val="8C8C8C"/>
                </a:solidFill>
                <a:uFill>
                  <a:solidFill>
                    <a:srgbClr val="707767"/>
                  </a:solidFill>
                </a:uFill>
                <a:latin typeface="Arial MT"/>
                <a:cs typeface="Arial MT"/>
              </a:rPr>
              <a:t>	</a:t>
            </a:r>
            <a:r>
              <a:rPr sz="1650" dirty="0">
                <a:solidFill>
                  <a:srgbClr val="8C8C8C"/>
                </a:solidFill>
                <a:latin typeface="Arial MT"/>
                <a:cs typeface="Arial MT"/>
              </a:rPr>
              <a:t>	</a:t>
            </a:r>
            <a:r>
              <a:rPr sz="1650" spc="-50" dirty="0">
                <a:solidFill>
                  <a:srgbClr val="8C8C8C"/>
                </a:solidFill>
                <a:latin typeface="Arial MT"/>
                <a:cs typeface="Arial MT"/>
              </a:rPr>
              <a:t>_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461409" y="3471686"/>
            <a:ext cx="1185545" cy="5740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indent="268605">
              <a:lnSpc>
                <a:spcPct val="79200"/>
              </a:lnSpc>
              <a:spcBef>
                <a:spcPts val="610"/>
              </a:spcBef>
            </a:pPr>
            <a:r>
              <a:rPr sz="2000" spc="-85" dirty="0">
                <a:latin typeface="Arial MT"/>
                <a:cs typeface="Arial MT"/>
              </a:rPr>
              <a:t>Energy </a:t>
            </a:r>
            <a:r>
              <a:rPr sz="2000" spc="-210" dirty="0">
                <a:latin typeface="Arial MT"/>
                <a:cs typeface="Arial MT"/>
              </a:rPr>
              <a:t>consumption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191027" y="4493683"/>
            <a:ext cx="1530985" cy="5207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565150">
              <a:lnSpc>
                <a:spcPts val="1900"/>
              </a:lnSpc>
              <a:spcBef>
                <a:spcPts val="245"/>
              </a:spcBef>
              <a:tabLst>
                <a:tab pos="208915" algn="l"/>
                <a:tab pos="1364615" algn="l"/>
              </a:tabLst>
            </a:pPr>
            <a:r>
              <a:rPr sz="1650" spc="-10" dirty="0">
                <a:latin typeface="Arial MT"/>
                <a:cs typeface="Arial MT"/>
              </a:rPr>
              <a:t>Indoor</a:t>
            </a:r>
            <a:r>
              <a:rPr sz="1650" dirty="0">
                <a:latin typeface="Arial MT"/>
                <a:cs typeface="Arial MT"/>
              </a:rPr>
              <a:t>	</a:t>
            </a:r>
            <a:r>
              <a:rPr sz="1650" spc="-25" dirty="0">
                <a:solidFill>
                  <a:srgbClr val="879382"/>
                </a:solidFill>
                <a:latin typeface="Arial MT"/>
                <a:cs typeface="Arial MT"/>
              </a:rPr>
              <a:t>”, </a:t>
            </a:r>
            <a:r>
              <a:rPr sz="1650" spc="-50" dirty="0">
                <a:solidFill>
                  <a:srgbClr val="858585"/>
                </a:solidFill>
                <a:latin typeface="Arial MT"/>
                <a:cs typeface="Arial MT"/>
              </a:rPr>
              <a:t>“</a:t>
            </a:r>
            <a:r>
              <a:rPr sz="1650" dirty="0">
                <a:solidFill>
                  <a:srgbClr val="858585"/>
                </a:solidFill>
                <a:latin typeface="Arial MT"/>
                <a:cs typeface="Arial MT"/>
              </a:rPr>
              <a:t>	</a:t>
            </a:r>
            <a:r>
              <a:rPr sz="1650" spc="-10" dirty="0">
                <a:latin typeface="Arial MT"/>
                <a:cs typeface="Arial MT"/>
              </a:rPr>
              <a:t>environments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200644" y="3976863"/>
            <a:ext cx="883285" cy="796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35"/>
              </a:spcBef>
            </a:pPr>
            <a:r>
              <a:rPr sz="1700" spc="-70" dirty="0">
                <a:latin typeface="Arial MT"/>
                <a:cs typeface="Arial MT"/>
              </a:rPr>
              <a:t>Occupant</a:t>
            </a:r>
            <a:endParaRPr sz="1700">
              <a:latin typeface="Arial MT"/>
              <a:cs typeface="Arial MT"/>
            </a:endParaRPr>
          </a:p>
          <a:p>
            <a:pPr marL="59690">
              <a:lnSpc>
                <a:spcPts val="1885"/>
              </a:lnSpc>
            </a:pPr>
            <a:r>
              <a:rPr sz="1650" spc="-10" dirty="0">
                <a:latin typeface="Arial MT"/>
                <a:cs typeface="Arial MT"/>
              </a:rPr>
              <a:t>behavior</a:t>
            </a:r>
            <a:endParaRPr sz="1650">
              <a:latin typeface="Arial MT"/>
              <a:cs typeface="Arial MT"/>
            </a:endParaRPr>
          </a:p>
          <a:p>
            <a:pPr marL="200660">
              <a:lnSpc>
                <a:spcPct val="100000"/>
              </a:lnSpc>
              <a:spcBef>
                <a:spcPts val="220"/>
              </a:spcBef>
              <a:tabLst>
                <a:tab pos="767080" algn="l"/>
              </a:tabLst>
            </a:pPr>
            <a:r>
              <a:rPr sz="1650" u="heavy" dirty="0">
                <a:solidFill>
                  <a:srgbClr val="879382"/>
                </a:solidFill>
                <a:uFill>
                  <a:solidFill>
                    <a:srgbClr val="707767"/>
                  </a:solidFill>
                </a:uFill>
                <a:latin typeface="Arial MT"/>
                <a:cs typeface="Arial MT"/>
              </a:rPr>
              <a:t>	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570200" y="3976863"/>
            <a:ext cx="1186180" cy="796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 algn="ctr">
              <a:lnSpc>
                <a:spcPts val="1945"/>
              </a:lnSpc>
              <a:spcBef>
                <a:spcPts val="135"/>
              </a:spcBef>
            </a:pPr>
            <a:r>
              <a:rPr sz="1700" spc="-10" dirty="0">
                <a:latin typeface="Arial MT"/>
                <a:cs typeface="Arial MT"/>
              </a:rPr>
              <a:t>Outdoor</a:t>
            </a:r>
            <a:endParaRPr sz="1700">
              <a:latin typeface="Arial MT"/>
              <a:cs typeface="Arial MT"/>
            </a:endParaRPr>
          </a:p>
          <a:p>
            <a:pPr marL="55244" algn="ctr">
              <a:lnSpc>
                <a:spcPts val="1885"/>
              </a:lnSpc>
            </a:pPr>
            <a:r>
              <a:rPr sz="1650" spc="-25" dirty="0">
                <a:latin typeface="Arial MT"/>
                <a:cs typeface="Arial MT"/>
              </a:rPr>
              <a:t>environment</a:t>
            </a:r>
            <a:endParaRPr sz="1650">
              <a:latin typeface="Arial MT"/>
              <a:cs typeface="Arial MT"/>
            </a:endParaRPr>
          </a:p>
          <a:p>
            <a:pPr marR="586105" algn="ctr">
              <a:lnSpc>
                <a:spcPct val="100000"/>
              </a:lnSpc>
              <a:spcBef>
                <a:spcPts val="220"/>
              </a:spcBef>
              <a:tabLst>
                <a:tab pos="565785" algn="l"/>
              </a:tabLst>
            </a:pPr>
            <a:r>
              <a:rPr sz="1650" u="heavy" dirty="0">
                <a:solidFill>
                  <a:srgbClr val="879382"/>
                </a:solidFill>
                <a:uFill>
                  <a:solidFill>
                    <a:srgbClr val="707767"/>
                  </a:solidFill>
                </a:uFill>
                <a:latin typeface="Arial MT"/>
                <a:cs typeface="Arial MT"/>
              </a:rPr>
              <a:t>	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1716" y="7694083"/>
            <a:ext cx="16192500" cy="1485900"/>
          </a:xfrm>
          <a:prstGeom prst="rect">
            <a:avLst/>
          </a:prstGeom>
          <a:ln w="12700">
            <a:solidFill>
              <a:srgbClr val="605B54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201295" marR="379095" indent="-635" algn="just">
              <a:lnSpc>
                <a:spcPct val="94900"/>
              </a:lnSpc>
              <a:spcBef>
                <a:spcPts val="880"/>
              </a:spcBef>
            </a:pPr>
            <a:r>
              <a:rPr sz="2700" spc="-100" dirty="0">
                <a:latin typeface="Arial MT"/>
                <a:cs typeface="Arial MT"/>
              </a:rPr>
              <a:t>Key</a:t>
            </a:r>
            <a:r>
              <a:rPr sz="2700" spc="-9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Insight: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-30" dirty="0">
                <a:latin typeface="Arial MT"/>
                <a:cs typeface="Arial MT"/>
              </a:rPr>
              <a:t>Traditional</a:t>
            </a:r>
            <a:r>
              <a:rPr sz="2700" spc="-16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building</a:t>
            </a:r>
            <a:r>
              <a:rPr sz="2700" spc="-75" dirty="0">
                <a:latin typeface="Arial MT"/>
                <a:cs typeface="Arial MT"/>
              </a:rPr>
              <a:t> </a:t>
            </a:r>
            <a:r>
              <a:rPr sz="2700" spc="-40" dirty="0">
                <a:latin typeface="Arial MT"/>
                <a:cs typeface="Arial MT"/>
              </a:rPr>
              <a:t>management</a:t>
            </a:r>
            <a:r>
              <a:rPr sz="2700" spc="14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is</a:t>
            </a:r>
            <a:r>
              <a:rPr sz="2700" spc="-165" dirty="0">
                <a:latin typeface="Arial MT"/>
                <a:cs typeface="Arial MT"/>
              </a:rPr>
              <a:t> </a:t>
            </a:r>
            <a:r>
              <a:rPr sz="2700" spc="-254" dirty="0">
                <a:latin typeface="Arial MT"/>
                <a:cs typeface="Arial MT"/>
              </a:rPr>
              <a:t>a</a:t>
            </a:r>
            <a:r>
              <a:rPr sz="2700" spc="70" dirty="0">
                <a:latin typeface="Arial MT"/>
                <a:cs typeface="Arial MT"/>
              </a:rPr>
              <a:t> </a:t>
            </a:r>
            <a:r>
              <a:rPr sz="2700" spc="-20" dirty="0">
                <a:solidFill>
                  <a:srgbClr val="333333"/>
                </a:solidFill>
                <a:latin typeface="Arial MT"/>
                <a:cs typeface="Arial MT"/>
              </a:rPr>
              <a:t>one-</a:t>
            </a:r>
            <a:r>
              <a:rPr sz="2700" dirty="0">
                <a:solidFill>
                  <a:srgbClr val="333333"/>
                </a:solidFill>
                <a:latin typeface="Arial MT"/>
                <a:cs typeface="Arial MT"/>
              </a:rPr>
              <a:t>way</a:t>
            </a:r>
            <a:r>
              <a:rPr sz="2700" spc="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283D54"/>
                </a:solidFill>
                <a:latin typeface="Arial MT"/>
                <a:cs typeface="Arial MT"/>
              </a:rPr>
              <a:t>street</a:t>
            </a:r>
            <a:r>
              <a:rPr sz="2700" spc="-70" dirty="0">
                <a:solidFill>
                  <a:srgbClr val="283D54"/>
                </a:solidFill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based</a:t>
            </a:r>
            <a:r>
              <a:rPr sz="2700" spc="-7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on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45" dirty="0">
                <a:latin typeface="Arial MT"/>
                <a:cs typeface="Arial MT"/>
              </a:rPr>
              <a:t>simple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thresholds.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spc="-145" dirty="0">
                <a:latin typeface="Arial MT"/>
                <a:cs typeface="Arial MT"/>
              </a:rPr>
              <a:t>AI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creates </a:t>
            </a:r>
            <a:r>
              <a:rPr sz="2700" dirty="0">
                <a:latin typeface="Arial MT"/>
                <a:cs typeface="Arial MT"/>
              </a:rPr>
              <a:t>an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8C604D"/>
                </a:solidFill>
                <a:latin typeface="Arial MT"/>
                <a:cs typeface="Arial MT"/>
              </a:rPr>
              <a:t>intelligent,</a:t>
            </a:r>
            <a:r>
              <a:rPr sz="2700" spc="10" dirty="0">
                <a:solidFill>
                  <a:srgbClr val="8C604D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896254"/>
                </a:solidFill>
                <a:latin typeface="Arial MT"/>
                <a:cs typeface="Arial MT"/>
              </a:rPr>
              <a:t>multi-directional</a:t>
            </a:r>
            <a:r>
              <a:rPr sz="2700" spc="-190" dirty="0">
                <a:solidFill>
                  <a:srgbClr val="896254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A15B42"/>
                </a:solidFill>
                <a:latin typeface="Arial MT"/>
                <a:cs typeface="Arial MT"/>
              </a:rPr>
              <a:t>ecosystem</a:t>
            </a:r>
            <a:r>
              <a:rPr sz="2700" spc="35" dirty="0">
                <a:solidFill>
                  <a:srgbClr val="A15B42"/>
                </a:solidFill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that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learns</a:t>
            </a:r>
            <a:r>
              <a:rPr sz="2700" spc="-9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from</a:t>
            </a:r>
            <a:r>
              <a:rPr sz="2700" spc="-10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occupant</a:t>
            </a:r>
            <a:r>
              <a:rPr sz="2700" spc="85" dirty="0">
                <a:latin typeface="Arial MT"/>
                <a:cs typeface="Arial MT"/>
              </a:rPr>
              <a:t> </a:t>
            </a:r>
            <a:r>
              <a:rPr sz="2700" spc="-20" dirty="0">
                <a:latin typeface="Arial MT"/>
                <a:cs typeface="Arial MT"/>
              </a:rPr>
              <a:t>behavior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and</a:t>
            </a:r>
            <a:r>
              <a:rPr sz="2700" spc="-110" dirty="0">
                <a:latin typeface="Arial MT"/>
                <a:cs typeface="Arial MT"/>
              </a:rPr>
              <a:t> </a:t>
            </a:r>
            <a:r>
              <a:rPr sz="2700" spc="-30" dirty="0">
                <a:latin typeface="Arial MT"/>
                <a:cs typeface="Arial MT"/>
              </a:rPr>
              <a:t>environmental</a:t>
            </a:r>
            <a:r>
              <a:rPr sz="2700" spc="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data</a:t>
            </a:r>
            <a:r>
              <a:rPr sz="2700" spc="-100" dirty="0">
                <a:latin typeface="Arial MT"/>
                <a:cs typeface="Arial MT"/>
              </a:rPr>
              <a:t> </a:t>
            </a:r>
            <a:r>
              <a:rPr sz="2700" spc="45" dirty="0">
                <a:latin typeface="Arial MT"/>
                <a:cs typeface="Arial MT"/>
              </a:rPr>
              <a:t>to </a:t>
            </a:r>
            <a:r>
              <a:rPr sz="2700" dirty="0">
                <a:solidFill>
                  <a:srgbClr val="9A644D"/>
                </a:solidFill>
                <a:latin typeface="Arial MT"/>
                <a:cs typeface="Arial MT"/>
              </a:rPr>
              <a:t>optimize</a:t>
            </a:r>
            <a:r>
              <a:rPr sz="2700" spc="130" dirty="0">
                <a:solidFill>
                  <a:srgbClr val="9A644D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995238"/>
                </a:solidFill>
                <a:latin typeface="Arial MT"/>
                <a:cs typeface="Arial MT"/>
              </a:rPr>
              <a:t>the</a:t>
            </a:r>
            <a:r>
              <a:rPr sz="2700" spc="-40" dirty="0">
                <a:solidFill>
                  <a:srgbClr val="995238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9C644B"/>
                </a:solidFill>
                <a:latin typeface="Arial MT"/>
                <a:cs typeface="Arial MT"/>
              </a:rPr>
              <a:t>entire</a:t>
            </a:r>
            <a:r>
              <a:rPr sz="2700" spc="20" dirty="0">
                <a:solidFill>
                  <a:srgbClr val="9C644B"/>
                </a:solidFill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system,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not</a:t>
            </a:r>
            <a:r>
              <a:rPr sz="2700" spc="5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just</a:t>
            </a:r>
            <a:r>
              <a:rPr sz="2700" spc="7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react</a:t>
            </a:r>
            <a:r>
              <a:rPr sz="2700" spc="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6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</a:t>
            </a:r>
            <a:r>
              <a:rPr sz="2700" spc="25" dirty="0">
                <a:latin typeface="Arial MT"/>
                <a:cs typeface="Arial MT"/>
              </a:rPr>
              <a:t> </a:t>
            </a:r>
            <a:r>
              <a:rPr sz="2700" spc="-35" dirty="0">
                <a:latin typeface="Arial MT"/>
                <a:cs typeface="Arial MT"/>
              </a:rPr>
              <a:t>single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data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point.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5500" y="5930900"/>
            <a:ext cx="9525000" cy="2273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3800" y="2794000"/>
            <a:ext cx="9105900" cy="2781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60300" y="6807200"/>
            <a:ext cx="927100" cy="139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757" rIns="0" bIns="0" rtlCol="0">
            <a:spAutoFit/>
          </a:bodyPr>
          <a:lstStyle/>
          <a:p>
            <a:pPr marL="212725" marR="5080" indent="-12065">
              <a:lnSpc>
                <a:spcPts val="5750"/>
              </a:lnSpc>
              <a:spcBef>
                <a:spcPts val="915"/>
              </a:spcBef>
            </a:pPr>
            <a:r>
              <a:rPr sz="5400" spc="-160" dirty="0">
                <a:solidFill>
                  <a:srgbClr val="1F1F1F"/>
                </a:solidFill>
              </a:rPr>
              <a:t>The</a:t>
            </a:r>
            <a:r>
              <a:rPr sz="5400" spc="-360" dirty="0">
                <a:solidFill>
                  <a:srgbClr val="1F1F1F"/>
                </a:solidFill>
              </a:rPr>
              <a:t> </a:t>
            </a:r>
            <a:r>
              <a:rPr sz="5400" spc="-140" dirty="0">
                <a:solidFill>
                  <a:srgbClr val="232323"/>
                </a:solidFill>
              </a:rPr>
              <a:t>Paradigm</a:t>
            </a:r>
            <a:r>
              <a:rPr sz="5400" spc="-180" dirty="0">
                <a:solidFill>
                  <a:srgbClr val="232323"/>
                </a:solidFill>
              </a:rPr>
              <a:t> </a:t>
            </a:r>
            <a:r>
              <a:rPr sz="5400" spc="-30" dirty="0">
                <a:solidFill>
                  <a:srgbClr val="313131"/>
                </a:solidFill>
              </a:rPr>
              <a:t>in</a:t>
            </a:r>
            <a:r>
              <a:rPr sz="5400" spc="-409" dirty="0">
                <a:solidFill>
                  <a:srgbClr val="313131"/>
                </a:solidFill>
              </a:rPr>
              <a:t> </a:t>
            </a:r>
            <a:r>
              <a:rPr sz="5400" spc="-90" dirty="0">
                <a:solidFill>
                  <a:srgbClr val="1F1F1F"/>
                </a:solidFill>
              </a:rPr>
              <a:t>Action:</a:t>
            </a:r>
            <a:r>
              <a:rPr sz="5400" spc="-215" dirty="0">
                <a:solidFill>
                  <a:srgbClr val="1F1F1F"/>
                </a:solidFill>
              </a:rPr>
              <a:t> </a:t>
            </a:r>
            <a:r>
              <a:rPr sz="5400" spc="-290" dirty="0">
                <a:solidFill>
                  <a:srgbClr val="232323"/>
                </a:solidFill>
              </a:rPr>
              <a:t>A</a:t>
            </a:r>
            <a:r>
              <a:rPr sz="5400" spc="-405" dirty="0">
                <a:solidFill>
                  <a:srgbClr val="232323"/>
                </a:solidFill>
              </a:rPr>
              <a:t> </a:t>
            </a:r>
            <a:r>
              <a:rPr sz="5400" spc="-200" dirty="0">
                <a:solidFill>
                  <a:srgbClr val="1F1F1F"/>
                </a:solidFill>
              </a:rPr>
              <a:t>Case</a:t>
            </a:r>
            <a:r>
              <a:rPr sz="5400" spc="-260" dirty="0">
                <a:solidFill>
                  <a:srgbClr val="1F1F1F"/>
                </a:solidFill>
              </a:rPr>
              <a:t> </a:t>
            </a:r>
            <a:r>
              <a:rPr sz="5400" spc="-125" dirty="0">
                <a:solidFill>
                  <a:srgbClr val="1C1C1C"/>
                </a:solidFill>
              </a:rPr>
              <a:t>Study</a:t>
            </a:r>
            <a:r>
              <a:rPr sz="5400" spc="-225" dirty="0">
                <a:solidFill>
                  <a:srgbClr val="1C1C1C"/>
                </a:solidFill>
              </a:rPr>
              <a:t> </a:t>
            </a:r>
            <a:r>
              <a:rPr sz="5400" spc="-30" dirty="0">
                <a:solidFill>
                  <a:srgbClr val="2A2A2A"/>
                </a:solidFill>
              </a:rPr>
              <a:t>in</a:t>
            </a:r>
            <a:r>
              <a:rPr sz="5400" spc="-434" dirty="0">
                <a:solidFill>
                  <a:srgbClr val="2A2A2A"/>
                </a:solidFill>
              </a:rPr>
              <a:t> </a:t>
            </a:r>
            <a:r>
              <a:rPr sz="5400" spc="-90" dirty="0">
                <a:solidFill>
                  <a:srgbClr val="282828"/>
                </a:solidFill>
              </a:rPr>
              <a:t>Proactive </a:t>
            </a:r>
            <a:r>
              <a:rPr sz="5400" spc="-85" dirty="0">
                <a:solidFill>
                  <a:srgbClr val="212121"/>
                </a:solidFill>
              </a:rPr>
              <a:t>Humidity</a:t>
            </a:r>
            <a:r>
              <a:rPr sz="5400" spc="-225" dirty="0">
                <a:solidFill>
                  <a:srgbClr val="212121"/>
                </a:solidFill>
              </a:rPr>
              <a:t> </a:t>
            </a:r>
            <a:r>
              <a:rPr sz="5400" spc="-10" dirty="0">
                <a:solidFill>
                  <a:srgbClr val="1F1F1F"/>
                </a:solidFill>
              </a:rPr>
              <a:t>Control</a:t>
            </a:r>
            <a:endParaRPr sz="540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55"/>
              </a:lnSpc>
            </a:pPr>
            <a:r>
              <a:rPr b="0" dirty="0">
                <a:latin typeface="Arial MT"/>
                <a:cs typeface="Arial MT"/>
              </a:rPr>
              <a:t>G</a:t>
            </a:r>
            <a:r>
              <a:rPr b="0" spc="49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NotebookLM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7803" y="2647950"/>
            <a:ext cx="5658485" cy="31718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3845" marR="171450" indent="-271780">
              <a:lnSpc>
                <a:spcPct val="90800"/>
              </a:lnSpc>
              <a:spcBef>
                <a:spcPts val="375"/>
              </a:spcBef>
              <a:buChar char="•"/>
              <a:tabLst>
                <a:tab pos="283845" algn="l"/>
                <a:tab pos="292735" algn="l"/>
              </a:tabLst>
            </a:pPr>
            <a:r>
              <a:rPr sz="2500" dirty="0">
                <a:latin typeface="Arial MT"/>
                <a:cs typeface="Arial MT"/>
              </a:rPr>
              <a:t>	</a:t>
            </a:r>
            <a:r>
              <a:rPr sz="2500" spc="-130" dirty="0">
                <a:latin typeface="Arial MT"/>
                <a:cs typeface="Arial MT"/>
              </a:rPr>
              <a:t>Context: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spc="-155" dirty="0">
                <a:latin typeface="Arial MT"/>
                <a:cs typeface="Arial MT"/>
              </a:rPr>
              <a:t>In</a:t>
            </a:r>
            <a:r>
              <a:rPr sz="2500" spc="-125" dirty="0">
                <a:latin typeface="Arial MT"/>
                <a:cs typeface="Arial MT"/>
              </a:rPr>
              <a:t> </a:t>
            </a:r>
            <a:r>
              <a:rPr sz="2500" spc="-130" dirty="0">
                <a:latin typeface="Arial MT"/>
                <a:cs typeface="Arial MT"/>
              </a:rPr>
              <a:t>hot-humid</a:t>
            </a:r>
            <a:r>
              <a:rPr sz="2500" spc="95" dirty="0">
                <a:latin typeface="Arial MT"/>
                <a:cs typeface="Arial MT"/>
              </a:rPr>
              <a:t> </a:t>
            </a:r>
            <a:r>
              <a:rPr sz="2500" spc="-165" dirty="0">
                <a:latin typeface="Arial MT"/>
                <a:cs typeface="Arial MT"/>
              </a:rPr>
              <a:t>climates,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high </a:t>
            </a:r>
            <a:r>
              <a:rPr sz="2500" spc="-125" dirty="0">
                <a:latin typeface="Arial MT"/>
                <a:cs typeface="Arial MT"/>
              </a:rPr>
              <a:t>humidity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spc="-185" dirty="0">
                <a:latin typeface="Arial MT"/>
                <a:cs typeface="Arial MT"/>
              </a:rPr>
              <a:t>degrades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130" dirty="0">
                <a:latin typeface="Arial MT"/>
                <a:cs typeface="Arial MT"/>
              </a:rPr>
              <a:t>comfort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-215" dirty="0">
                <a:latin typeface="Arial MT"/>
                <a:cs typeface="Arial MT"/>
              </a:rPr>
              <a:t>and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risks </a:t>
            </a:r>
            <a:r>
              <a:rPr sz="2500" spc="-155" dirty="0">
                <a:latin typeface="Arial MT"/>
                <a:cs typeface="Arial MT"/>
              </a:rPr>
              <a:t>material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229" dirty="0">
                <a:latin typeface="Arial MT"/>
                <a:cs typeface="Arial MT"/>
              </a:rPr>
              <a:t>damage</a:t>
            </a:r>
            <a:r>
              <a:rPr sz="2500" spc="55" dirty="0">
                <a:latin typeface="Arial MT"/>
                <a:cs typeface="Arial MT"/>
              </a:rPr>
              <a:t> </a:t>
            </a:r>
            <a:r>
              <a:rPr sz="2500" spc="-170" dirty="0">
                <a:latin typeface="Arial MT"/>
                <a:cs typeface="Arial MT"/>
              </a:rPr>
              <a:t>(mold,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70" dirty="0">
                <a:latin typeface="Arial MT"/>
                <a:cs typeface="Arial MT"/>
              </a:rPr>
              <a:t>condensation). </a:t>
            </a:r>
            <a:r>
              <a:rPr sz="2500" spc="-185" dirty="0">
                <a:latin typeface="Arial MT"/>
                <a:cs typeface="Arial MT"/>
              </a:rPr>
              <a:t>Reactive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200" dirty="0">
                <a:latin typeface="Arial MT"/>
                <a:cs typeface="Arial MT"/>
              </a:rPr>
              <a:t>systems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145" dirty="0">
                <a:latin typeface="Arial MT"/>
                <a:cs typeface="Arial MT"/>
              </a:rPr>
              <a:t>only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150" dirty="0">
                <a:latin typeface="Arial MT"/>
                <a:cs typeface="Arial MT"/>
              </a:rPr>
              <a:t>act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125" dirty="0">
                <a:latin typeface="Arial MT"/>
                <a:cs typeface="Arial MT"/>
              </a:rPr>
              <a:t>after</a:t>
            </a:r>
            <a:r>
              <a:rPr sz="2500" spc="30" dirty="0">
                <a:latin typeface="Arial MT"/>
                <a:cs typeface="Arial MT"/>
              </a:rPr>
              <a:t> </a:t>
            </a:r>
            <a:r>
              <a:rPr sz="2500" spc="-125" dirty="0">
                <a:latin typeface="Arial MT"/>
                <a:cs typeface="Arial MT"/>
              </a:rPr>
              <a:t>conditions </a:t>
            </a:r>
            <a:r>
              <a:rPr sz="2500" spc="-195" dirty="0">
                <a:latin typeface="Arial MT"/>
                <a:cs typeface="Arial MT"/>
              </a:rPr>
              <a:t>become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critical.</a:t>
            </a:r>
            <a:endParaRPr sz="2500">
              <a:latin typeface="Arial MT"/>
              <a:cs typeface="Arial MT"/>
            </a:endParaRPr>
          </a:p>
          <a:p>
            <a:pPr marL="295275" indent="-281940">
              <a:lnSpc>
                <a:spcPct val="100000"/>
              </a:lnSpc>
              <a:spcBef>
                <a:spcPts val="1650"/>
              </a:spcBef>
              <a:buChar char="•"/>
              <a:tabLst>
                <a:tab pos="295275" algn="l"/>
              </a:tabLst>
            </a:pPr>
            <a:r>
              <a:rPr sz="2350" spc="-50" dirty="0">
                <a:latin typeface="Arial MT"/>
                <a:cs typeface="Arial MT"/>
              </a:rPr>
              <a:t>Solution</a:t>
            </a:r>
            <a:r>
              <a:rPr sz="2350" spc="-110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Framework</a:t>
            </a:r>
            <a:endParaRPr sz="2350">
              <a:latin typeface="Arial MT"/>
              <a:cs typeface="Arial MT"/>
            </a:endParaRPr>
          </a:p>
          <a:p>
            <a:pPr marL="614045" marR="5080" lvl="1" indent="-325120">
              <a:lnSpc>
                <a:spcPts val="2700"/>
              </a:lnSpc>
              <a:spcBef>
                <a:spcPts val="1070"/>
              </a:spcBef>
              <a:buAutoNum type="arabicPeriod"/>
              <a:tabLst>
                <a:tab pos="628650" algn="l"/>
              </a:tabLst>
            </a:pPr>
            <a:r>
              <a:rPr sz="2350" spc="-95" dirty="0">
                <a:latin typeface="Arial MT"/>
                <a:cs typeface="Arial MT"/>
              </a:rPr>
              <a:t>Data:</a:t>
            </a:r>
            <a:r>
              <a:rPr sz="2350" spc="-60" dirty="0">
                <a:latin typeface="Arial MT"/>
                <a:cs typeface="Arial MT"/>
              </a:rPr>
              <a:t> </a:t>
            </a:r>
            <a:r>
              <a:rPr sz="2350" spc="-409" dirty="0">
                <a:latin typeface="Arial MT"/>
                <a:cs typeface="Arial MT"/>
              </a:rPr>
              <a:t>A</a:t>
            </a:r>
            <a:r>
              <a:rPr sz="2350" spc="35" dirty="0">
                <a:latin typeface="Arial MT"/>
                <a:cs typeface="Arial MT"/>
              </a:rPr>
              <a:t> </a:t>
            </a:r>
            <a:r>
              <a:rPr sz="2350" spc="-110" dirty="0">
                <a:latin typeface="Arial MT"/>
                <a:cs typeface="Arial MT"/>
              </a:rPr>
              <a:t>time-</a:t>
            </a:r>
            <a:r>
              <a:rPr sz="2350" spc="-80" dirty="0">
                <a:latin typeface="Arial MT"/>
                <a:cs typeface="Arial MT"/>
              </a:rPr>
              <a:t>series</a:t>
            </a:r>
            <a:r>
              <a:rPr sz="2350" spc="50" dirty="0">
                <a:latin typeface="Arial MT"/>
                <a:cs typeface="Arial MT"/>
              </a:rPr>
              <a:t> </a:t>
            </a:r>
            <a:r>
              <a:rPr sz="2350" spc="-114" dirty="0">
                <a:latin typeface="Arial MT"/>
                <a:cs typeface="Arial MT"/>
              </a:rPr>
              <a:t>dataset</a:t>
            </a:r>
            <a:r>
              <a:rPr sz="2350" spc="-50" dirty="0">
                <a:latin typeface="Arial MT"/>
                <a:cs typeface="Arial MT"/>
              </a:rPr>
              <a:t> of</a:t>
            </a:r>
            <a:r>
              <a:rPr sz="2350" spc="-114" dirty="0">
                <a:latin typeface="Arial MT"/>
                <a:cs typeface="Arial MT"/>
              </a:rPr>
              <a:t> </a:t>
            </a:r>
            <a:r>
              <a:rPr sz="2350" spc="-100" dirty="0">
                <a:latin typeface="Arial MT"/>
                <a:cs typeface="Arial MT"/>
              </a:rPr>
              <a:t>indoor</a:t>
            </a:r>
            <a:r>
              <a:rPr sz="2350" spc="-45" dirty="0">
                <a:latin typeface="Arial MT"/>
                <a:cs typeface="Arial MT"/>
              </a:rPr>
              <a:t> </a:t>
            </a:r>
            <a:r>
              <a:rPr sz="2350" spc="-140" dirty="0">
                <a:latin typeface="Arial MT"/>
                <a:cs typeface="Arial MT"/>
              </a:rPr>
              <a:t>Dew 	Point</a:t>
            </a:r>
            <a:r>
              <a:rPr sz="2350" spc="-30" dirty="0">
                <a:latin typeface="Arial MT"/>
                <a:cs typeface="Arial MT"/>
              </a:rPr>
              <a:t> </a:t>
            </a:r>
            <a:r>
              <a:rPr sz="2350" spc="-150" dirty="0">
                <a:latin typeface="Arial MT"/>
                <a:cs typeface="Arial MT"/>
              </a:rPr>
              <a:t>measurements</a:t>
            </a:r>
            <a:r>
              <a:rPr sz="2350" spc="85" dirty="0">
                <a:latin typeface="Arial MT"/>
                <a:cs typeface="Arial MT"/>
              </a:rPr>
              <a:t> </a:t>
            </a:r>
            <a:r>
              <a:rPr sz="2350" spc="-105" dirty="0">
                <a:latin typeface="Arial MT"/>
                <a:cs typeface="Arial MT"/>
              </a:rPr>
              <a:t>from</a:t>
            </a:r>
            <a:r>
              <a:rPr sz="2350" spc="-55" dirty="0">
                <a:latin typeface="Arial MT"/>
                <a:cs typeface="Arial MT"/>
              </a:rPr>
              <a:t> </a:t>
            </a:r>
            <a:r>
              <a:rPr sz="2350" spc="-225" dirty="0">
                <a:latin typeface="Arial MT"/>
                <a:cs typeface="Arial MT"/>
              </a:rPr>
              <a:t>IoT</a:t>
            </a:r>
            <a:r>
              <a:rPr sz="2350" spc="30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sensors.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1505" y="5877630"/>
            <a:ext cx="5489575" cy="32823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28930" marR="5080" indent="-313690">
              <a:lnSpc>
                <a:spcPts val="2700"/>
              </a:lnSpc>
              <a:spcBef>
                <a:spcPts val="509"/>
              </a:spcBef>
              <a:buSzPct val="98039"/>
              <a:buAutoNum type="arabicPeriod" startAt="2"/>
              <a:tabLst>
                <a:tab pos="332740" algn="l"/>
              </a:tabLst>
            </a:pPr>
            <a:r>
              <a:rPr sz="2550" spc="-165" dirty="0">
                <a:latin typeface="Arial MT"/>
                <a:cs typeface="Arial MT"/>
              </a:rPr>
              <a:t>Predictive</a:t>
            </a:r>
            <a:r>
              <a:rPr sz="2550" dirty="0">
                <a:latin typeface="Arial MT"/>
                <a:cs typeface="Arial MT"/>
              </a:rPr>
              <a:t> </a:t>
            </a:r>
            <a:r>
              <a:rPr sz="2550" spc="-200" dirty="0">
                <a:latin typeface="Arial MT"/>
                <a:cs typeface="Arial MT"/>
              </a:rPr>
              <a:t>Model:</a:t>
            </a:r>
            <a:r>
              <a:rPr sz="2550" spc="114" dirty="0">
                <a:latin typeface="Arial MT"/>
                <a:cs typeface="Arial MT"/>
              </a:rPr>
              <a:t> </a:t>
            </a:r>
            <a:r>
              <a:rPr sz="2550" spc="-380" dirty="0">
                <a:latin typeface="Arial MT"/>
                <a:cs typeface="Arial MT"/>
              </a:rPr>
              <a:t>An</a:t>
            </a:r>
            <a:r>
              <a:rPr sz="2550" spc="-110" dirty="0">
                <a:latin typeface="Arial MT"/>
                <a:cs typeface="Arial MT"/>
              </a:rPr>
              <a:t> </a:t>
            </a:r>
            <a:r>
              <a:rPr sz="2550" spc="-165" dirty="0">
                <a:latin typeface="Arial MT"/>
                <a:cs typeface="Arial MT"/>
              </a:rPr>
              <a:t>0rnstein-</a:t>
            </a:r>
            <a:r>
              <a:rPr sz="2550" spc="-60" dirty="0">
                <a:latin typeface="Arial MT"/>
                <a:cs typeface="Arial MT"/>
              </a:rPr>
              <a:t>Uhlenbeck 	</a:t>
            </a:r>
            <a:r>
              <a:rPr sz="2700" spc="-459" dirty="0">
                <a:latin typeface="Arial MT"/>
                <a:cs typeface="Arial MT"/>
              </a:rPr>
              <a:t>(OU)</a:t>
            </a:r>
            <a:r>
              <a:rPr sz="2700" spc="190" dirty="0">
                <a:latin typeface="Arial MT"/>
                <a:cs typeface="Arial MT"/>
              </a:rPr>
              <a:t> </a:t>
            </a:r>
            <a:r>
              <a:rPr sz="2700" spc="-265" dirty="0">
                <a:latin typeface="Arial MT"/>
                <a:cs typeface="Arial MT"/>
              </a:rPr>
              <a:t>stochastic</a:t>
            </a:r>
            <a:r>
              <a:rPr sz="2700" spc="70" dirty="0">
                <a:latin typeface="Arial MT"/>
                <a:cs typeface="Arial MT"/>
              </a:rPr>
              <a:t> </a:t>
            </a:r>
            <a:r>
              <a:rPr sz="2700" spc="-330" dirty="0">
                <a:latin typeface="Arial MT"/>
                <a:cs typeface="Arial MT"/>
              </a:rPr>
              <a:t>model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spc="-280" dirty="0">
                <a:latin typeface="Arial MT"/>
                <a:cs typeface="Arial MT"/>
              </a:rPr>
              <a:t>forecasts</a:t>
            </a:r>
            <a:r>
              <a:rPr sz="2700" spc="75" dirty="0">
                <a:latin typeface="Arial MT"/>
                <a:cs typeface="Arial MT"/>
              </a:rPr>
              <a:t> </a:t>
            </a:r>
            <a:r>
              <a:rPr sz="2700" spc="-270" dirty="0">
                <a:latin typeface="Arial MT"/>
                <a:cs typeface="Arial MT"/>
              </a:rPr>
              <a:t>the</a:t>
            </a:r>
            <a:r>
              <a:rPr sz="2700" spc="-60" dirty="0">
                <a:latin typeface="Arial MT"/>
                <a:cs typeface="Arial MT"/>
              </a:rPr>
              <a:t> </a:t>
            </a:r>
            <a:r>
              <a:rPr sz="2700" spc="-430" dirty="0">
                <a:latin typeface="Arial MT"/>
                <a:cs typeface="Arial MT"/>
              </a:rPr>
              <a:t>dew 	</a:t>
            </a:r>
            <a:r>
              <a:rPr sz="2500" spc="-140" dirty="0">
                <a:latin typeface="Arial MT"/>
                <a:cs typeface="Arial MT"/>
              </a:rPr>
              <a:t>point's</a:t>
            </a:r>
            <a:r>
              <a:rPr sz="2500" spc="-114" dirty="0">
                <a:latin typeface="Arial MT"/>
                <a:cs typeface="Arial MT"/>
              </a:rPr>
              <a:t> </a:t>
            </a:r>
            <a:r>
              <a:rPr sz="2500" spc="-165" dirty="0">
                <a:latin typeface="Arial MT"/>
                <a:cs typeface="Arial MT"/>
              </a:rPr>
              <a:t>path,</a:t>
            </a:r>
            <a:r>
              <a:rPr sz="2500" spc="-120" dirty="0">
                <a:latin typeface="Arial MT"/>
                <a:cs typeface="Arial MT"/>
              </a:rPr>
              <a:t> </a:t>
            </a:r>
            <a:r>
              <a:rPr sz="2500" spc="-204" dirty="0">
                <a:latin typeface="Arial MT"/>
                <a:cs typeface="Arial MT"/>
              </a:rPr>
              <a:t>leveraging</a:t>
            </a:r>
            <a:r>
              <a:rPr sz="2500" spc="30" dirty="0">
                <a:latin typeface="Arial MT"/>
                <a:cs typeface="Arial MT"/>
              </a:rPr>
              <a:t> </a:t>
            </a:r>
            <a:r>
              <a:rPr sz="2500" spc="-75" dirty="0">
                <a:latin typeface="Arial MT"/>
                <a:cs typeface="Arial MT"/>
              </a:rPr>
              <a:t>its</a:t>
            </a:r>
            <a:r>
              <a:rPr sz="2500" spc="-175" dirty="0">
                <a:latin typeface="Arial MT"/>
                <a:cs typeface="Arial MT"/>
              </a:rPr>
              <a:t> </a:t>
            </a:r>
            <a:r>
              <a:rPr sz="2500" spc="-185" dirty="0">
                <a:latin typeface="Arial MT"/>
                <a:cs typeface="Arial MT"/>
              </a:rPr>
              <a:t>tendency</a:t>
            </a:r>
            <a:r>
              <a:rPr sz="2500" spc="180" dirty="0">
                <a:latin typeface="Arial MT"/>
                <a:cs typeface="Arial MT"/>
              </a:rPr>
              <a:t> </a:t>
            </a:r>
            <a:r>
              <a:rPr sz="2500" spc="-25" dirty="0">
                <a:latin typeface="Arial MT"/>
                <a:cs typeface="Arial MT"/>
              </a:rPr>
              <a:t>to 	</a:t>
            </a:r>
            <a:r>
              <a:rPr sz="2700" spc="-260" dirty="0">
                <a:latin typeface="Arial MT"/>
                <a:cs typeface="Arial MT"/>
              </a:rPr>
              <a:t>revert</a:t>
            </a:r>
            <a:r>
              <a:rPr sz="2700" spc="95" dirty="0">
                <a:latin typeface="Arial MT"/>
                <a:cs typeface="Arial MT"/>
              </a:rPr>
              <a:t> </a:t>
            </a:r>
            <a:r>
              <a:rPr sz="2700" spc="-195" dirty="0">
                <a:latin typeface="Arial MT"/>
                <a:cs typeface="Arial MT"/>
              </a:rPr>
              <a:t>to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spc="-480" dirty="0">
                <a:latin typeface="Arial MT"/>
                <a:cs typeface="Arial MT"/>
              </a:rPr>
              <a:t>a</a:t>
            </a:r>
            <a:r>
              <a:rPr sz="2700" spc="-140" dirty="0">
                <a:latin typeface="Arial MT"/>
                <a:cs typeface="Arial MT"/>
              </a:rPr>
              <a:t> </a:t>
            </a:r>
            <a:r>
              <a:rPr sz="2700" spc="-254" dirty="0">
                <a:latin typeface="Arial MT"/>
                <a:cs typeface="Arial MT"/>
              </a:rPr>
              <a:t>long-</a:t>
            </a:r>
            <a:r>
              <a:rPr sz="2700" spc="-285" dirty="0">
                <a:latin typeface="Arial MT"/>
                <a:cs typeface="Arial MT"/>
              </a:rPr>
              <a:t>term</a:t>
            </a:r>
            <a:r>
              <a:rPr sz="2700" spc="114" dirty="0">
                <a:latin typeface="Arial MT"/>
                <a:cs typeface="Arial MT"/>
              </a:rPr>
              <a:t> </a:t>
            </a:r>
            <a:r>
              <a:rPr sz="2700" spc="-395" dirty="0">
                <a:latin typeface="Arial MT"/>
                <a:cs typeface="Arial MT"/>
              </a:rPr>
              <a:t>mean.</a:t>
            </a:r>
            <a:r>
              <a:rPr sz="2700" spc="10" dirty="0">
                <a:latin typeface="Arial MT"/>
                <a:cs typeface="Arial MT"/>
              </a:rPr>
              <a:t> </a:t>
            </a:r>
            <a:r>
              <a:rPr sz="2700" spc="-320" dirty="0">
                <a:latin typeface="Arial MT"/>
                <a:cs typeface="Arial MT"/>
              </a:rPr>
              <a:t>This</a:t>
            </a:r>
            <a:r>
              <a:rPr sz="2700" spc="-114" dirty="0">
                <a:latin typeface="Arial MT"/>
                <a:cs typeface="Arial MT"/>
              </a:rPr>
              <a:t> </a:t>
            </a:r>
            <a:r>
              <a:rPr sz="2700" spc="-290" dirty="0">
                <a:latin typeface="Arial MT"/>
                <a:cs typeface="Arial MT"/>
              </a:rPr>
              <a:t>allows</a:t>
            </a:r>
            <a:r>
              <a:rPr sz="2700" spc="15" dirty="0">
                <a:latin typeface="Arial MT"/>
                <a:cs typeface="Arial MT"/>
              </a:rPr>
              <a:t> </a:t>
            </a:r>
            <a:r>
              <a:rPr sz="2700" spc="-295" dirty="0">
                <a:latin typeface="Arial MT"/>
                <a:cs typeface="Arial MT"/>
              </a:rPr>
              <a:t>the 	</a:t>
            </a:r>
            <a:r>
              <a:rPr sz="2600" spc="-275" dirty="0">
                <a:latin typeface="Arial MT"/>
                <a:cs typeface="Arial MT"/>
              </a:rPr>
              <a:t>system</a:t>
            </a:r>
            <a:r>
              <a:rPr sz="2600" spc="45" dirty="0">
                <a:latin typeface="Arial MT"/>
                <a:cs typeface="Arial MT"/>
              </a:rPr>
              <a:t> </a:t>
            </a:r>
            <a:r>
              <a:rPr sz="2600" spc="-145" dirty="0">
                <a:latin typeface="Arial MT"/>
                <a:cs typeface="Arial MT"/>
              </a:rPr>
              <a:t>to</a:t>
            </a:r>
            <a:r>
              <a:rPr sz="2600" spc="-135" dirty="0">
                <a:latin typeface="Arial MT"/>
                <a:cs typeface="Arial MT"/>
              </a:rPr>
              <a:t> </a:t>
            </a:r>
            <a:r>
              <a:rPr sz="2600" spc="-215" dirty="0">
                <a:latin typeface="Arial MT"/>
                <a:cs typeface="Arial MT"/>
              </a:rPr>
              <a:t>anticipate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spc="-140" dirty="0">
                <a:latin typeface="Arial MT"/>
                <a:cs typeface="Arial MT"/>
              </a:rPr>
              <a:t>deviations.</a:t>
            </a:r>
            <a:endParaRPr sz="2600">
              <a:latin typeface="Arial MT"/>
              <a:cs typeface="Arial MT"/>
            </a:endParaRPr>
          </a:p>
          <a:p>
            <a:pPr marL="325120" marR="197485" indent="-313055">
              <a:lnSpc>
                <a:spcPts val="2700"/>
              </a:lnSpc>
              <a:spcBef>
                <a:spcPts val="1000"/>
              </a:spcBef>
              <a:buAutoNum type="arabicPeriod" startAt="2"/>
              <a:tabLst>
                <a:tab pos="341630" algn="l"/>
              </a:tabLst>
            </a:pPr>
            <a:r>
              <a:rPr sz="2350" spc="-45" dirty="0">
                <a:latin typeface="Arial MT"/>
                <a:cs typeface="Arial MT"/>
              </a:rPr>
              <a:t>Intelligence:</a:t>
            </a:r>
            <a:r>
              <a:rPr sz="2350" spc="-35" dirty="0">
                <a:latin typeface="Arial MT"/>
                <a:cs typeface="Arial MT"/>
              </a:rPr>
              <a:t> </a:t>
            </a:r>
            <a:r>
              <a:rPr sz="2350" spc="-409" dirty="0">
                <a:latin typeface="Arial MT"/>
                <a:cs typeface="Arial MT"/>
              </a:rPr>
              <a:t>A</a:t>
            </a:r>
            <a:r>
              <a:rPr sz="2350" spc="-80" dirty="0">
                <a:latin typeface="Arial MT"/>
                <a:cs typeface="Arial MT"/>
              </a:rPr>
              <a:t> </a:t>
            </a:r>
            <a:r>
              <a:rPr sz="2350" spc="-100" dirty="0">
                <a:latin typeface="Arial MT"/>
                <a:cs typeface="Arial MT"/>
              </a:rPr>
              <a:t>multi-</a:t>
            </a:r>
            <a:r>
              <a:rPr sz="2350" spc="-45" dirty="0">
                <a:latin typeface="Arial MT"/>
                <a:cs typeface="Arial MT"/>
              </a:rPr>
              <a:t>level</a:t>
            </a:r>
            <a:r>
              <a:rPr sz="2350" spc="40" dirty="0">
                <a:latin typeface="Arial MT"/>
                <a:cs typeface="Arial MT"/>
              </a:rPr>
              <a:t> </a:t>
            </a:r>
            <a:r>
              <a:rPr sz="2350" spc="-185" dirty="0">
                <a:latin typeface="Arial MT"/>
                <a:cs typeface="Arial MT"/>
              </a:rPr>
              <a:t>Early</a:t>
            </a:r>
            <a:r>
              <a:rPr sz="2350" spc="25" dirty="0">
                <a:latin typeface="Arial MT"/>
                <a:cs typeface="Arial MT"/>
              </a:rPr>
              <a:t> </a:t>
            </a:r>
            <a:r>
              <a:rPr sz="2350" spc="-40" dirty="0">
                <a:latin typeface="Arial MT"/>
                <a:cs typeface="Arial MT"/>
              </a:rPr>
              <a:t>Warning 	</a:t>
            </a:r>
            <a:r>
              <a:rPr sz="2350" spc="-145" dirty="0">
                <a:latin typeface="Arial MT"/>
                <a:cs typeface="Arial MT"/>
              </a:rPr>
              <a:t>System</a:t>
            </a:r>
            <a:r>
              <a:rPr sz="2350" spc="105" dirty="0">
                <a:latin typeface="Arial MT"/>
                <a:cs typeface="Arial MT"/>
              </a:rPr>
              <a:t> </a:t>
            </a:r>
            <a:r>
              <a:rPr sz="2350" spc="-315" dirty="0">
                <a:latin typeface="Arial MT"/>
                <a:cs typeface="Arial MT"/>
              </a:rPr>
              <a:t>(EWS)</a:t>
            </a:r>
            <a:r>
              <a:rPr sz="2350" spc="190" dirty="0">
                <a:latin typeface="Arial MT"/>
                <a:cs typeface="Arial MT"/>
              </a:rPr>
              <a:t> </a:t>
            </a:r>
            <a:r>
              <a:rPr sz="2350" spc="-100" dirty="0">
                <a:latin typeface="Arial MT"/>
                <a:cs typeface="Arial MT"/>
              </a:rPr>
              <a:t>tracks</a:t>
            </a:r>
            <a:r>
              <a:rPr sz="2350" spc="-85" dirty="0">
                <a:latin typeface="Arial MT"/>
                <a:cs typeface="Arial MT"/>
              </a:rPr>
              <a:t> </a:t>
            </a:r>
            <a:r>
              <a:rPr sz="2350" spc="-50" dirty="0">
                <a:latin typeface="Arial MT"/>
                <a:cs typeface="Arial MT"/>
              </a:rPr>
              <a:t>the</a:t>
            </a:r>
            <a:r>
              <a:rPr sz="2350" spc="-75" dirty="0">
                <a:latin typeface="Arial MT"/>
                <a:cs typeface="Arial MT"/>
              </a:rPr>
              <a:t> </a:t>
            </a:r>
            <a:r>
              <a:rPr sz="2350" spc="-105" dirty="0">
                <a:latin typeface="Arial MT"/>
                <a:cs typeface="Arial MT"/>
              </a:rPr>
              <a:t>real-</a:t>
            </a:r>
            <a:r>
              <a:rPr sz="2350" spc="-20" dirty="0">
                <a:latin typeface="Arial MT"/>
                <a:cs typeface="Arial MT"/>
              </a:rPr>
              <a:t>time 	</a:t>
            </a:r>
            <a:r>
              <a:rPr sz="2350" spc="-114" dirty="0">
                <a:latin typeface="Arial MT"/>
                <a:cs typeface="Arial MT"/>
              </a:rPr>
              <a:t>deviation</a:t>
            </a:r>
            <a:r>
              <a:rPr sz="2350" spc="-40" dirty="0">
                <a:latin typeface="Arial MT"/>
                <a:cs typeface="Arial MT"/>
              </a:rPr>
              <a:t> </a:t>
            </a:r>
            <a:r>
              <a:rPr sz="2350" spc="-110" dirty="0">
                <a:latin typeface="Arial MT"/>
                <a:cs typeface="Arial MT"/>
              </a:rPr>
              <a:t>between</a:t>
            </a:r>
            <a:r>
              <a:rPr sz="2350" spc="-55" dirty="0">
                <a:latin typeface="Arial MT"/>
                <a:cs typeface="Arial MT"/>
              </a:rPr>
              <a:t> </a:t>
            </a:r>
            <a:r>
              <a:rPr sz="2350" spc="-65" dirty="0">
                <a:latin typeface="Arial MT"/>
                <a:cs typeface="Arial MT"/>
              </a:rPr>
              <a:t>the</a:t>
            </a:r>
            <a:r>
              <a:rPr sz="2350" spc="-50" dirty="0">
                <a:latin typeface="Arial MT"/>
                <a:cs typeface="Arial MT"/>
              </a:rPr>
              <a:t> </a:t>
            </a:r>
            <a:r>
              <a:rPr sz="2350" spc="-105" dirty="0">
                <a:latin typeface="Arial MT"/>
                <a:cs typeface="Arial MT"/>
              </a:rPr>
              <a:t>actual</a:t>
            </a:r>
            <a:r>
              <a:rPr sz="2350" spc="-45" dirty="0">
                <a:latin typeface="Arial MT"/>
                <a:cs typeface="Arial MT"/>
              </a:rPr>
              <a:t> </a:t>
            </a:r>
            <a:r>
              <a:rPr sz="2350" spc="-140" dirty="0">
                <a:latin typeface="Arial MT"/>
                <a:cs typeface="Arial MT"/>
              </a:rPr>
              <a:t>sensor</a:t>
            </a:r>
            <a:r>
              <a:rPr sz="2350" spc="35" dirty="0">
                <a:latin typeface="Arial MT"/>
                <a:cs typeface="Arial MT"/>
              </a:rPr>
              <a:t> </a:t>
            </a:r>
            <a:r>
              <a:rPr sz="2350" spc="-90" dirty="0">
                <a:latin typeface="Arial MT"/>
                <a:cs typeface="Arial MT"/>
              </a:rPr>
              <a:t>data 	</a:t>
            </a:r>
            <a:r>
              <a:rPr sz="2350" spc="-150" dirty="0">
                <a:latin typeface="Arial MT"/>
                <a:cs typeface="Arial MT"/>
              </a:rPr>
              <a:t>and</a:t>
            </a:r>
            <a:r>
              <a:rPr sz="2350" spc="-5" dirty="0">
                <a:latin typeface="Arial MT"/>
                <a:cs typeface="Arial MT"/>
              </a:rPr>
              <a:t> </a:t>
            </a:r>
            <a:r>
              <a:rPr sz="2350" spc="-105" dirty="0">
                <a:latin typeface="Arial MT"/>
                <a:cs typeface="Arial MT"/>
              </a:rPr>
              <a:t>the</a:t>
            </a:r>
            <a:r>
              <a:rPr sz="2350" spc="-35" dirty="0">
                <a:latin typeface="Arial MT"/>
                <a:cs typeface="Arial MT"/>
              </a:rPr>
              <a:t> </a:t>
            </a:r>
            <a:r>
              <a:rPr sz="2350" spc="-130" dirty="0">
                <a:latin typeface="Arial MT"/>
                <a:cs typeface="Arial MT"/>
              </a:rPr>
              <a:t>model's</a:t>
            </a:r>
            <a:r>
              <a:rPr sz="2350" spc="-30" dirty="0">
                <a:latin typeface="Arial MT"/>
                <a:cs typeface="Arial MT"/>
              </a:rPr>
              <a:t> </a:t>
            </a:r>
            <a:r>
              <a:rPr sz="2350" spc="-90" dirty="0">
                <a:latin typeface="Arial MT"/>
                <a:cs typeface="Arial MT"/>
              </a:rPr>
              <a:t>predicted</a:t>
            </a:r>
            <a:r>
              <a:rPr sz="2350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mean.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5316" y="6754283"/>
            <a:ext cx="617855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300" dirty="0">
                <a:latin typeface="Arial MT"/>
                <a:cs typeface="Arial MT"/>
              </a:rPr>
              <a:t>Wami#D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66652" y="8207022"/>
            <a:ext cx="69723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20" dirty="0">
                <a:latin typeface="Arial MT"/>
                <a:cs typeface="Arial MT"/>
              </a:rPr>
              <a:t>202510</a:t>
            </a:r>
            <a:r>
              <a:rPr sz="1500" spc="45" dirty="0">
                <a:latin typeface="Arial MT"/>
                <a:cs typeface="Arial MT"/>
              </a:rPr>
              <a:t> </a:t>
            </a:r>
            <a:r>
              <a:rPr sz="1500" spc="-345" dirty="0">
                <a:latin typeface="Arial MT"/>
                <a:cs typeface="Arial MT"/>
              </a:rPr>
              <a:t>21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33552" y="8207022"/>
            <a:ext cx="70358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90" dirty="0">
                <a:solidFill>
                  <a:srgbClr val="0C0C0C"/>
                </a:solidFill>
                <a:latin typeface="Arial MT"/>
                <a:cs typeface="Arial MT"/>
              </a:rPr>
              <a:t>20Z5</a:t>
            </a:r>
            <a:r>
              <a:rPr sz="1500" spc="-130" dirty="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sz="1500" spc="-229" dirty="0">
                <a:solidFill>
                  <a:srgbClr val="3B3B3B"/>
                </a:solidFill>
                <a:latin typeface="Arial MT"/>
                <a:cs typeface="Arial MT"/>
              </a:rPr>
              <a:t>10</a:t>
            </a:r>
            <a:r>
              <a:rPr sz="1500" spc="-2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500" spc="-320" dirty="0">
                <a:solidFill>
                  <a:srgbClr val="0C0C0C"/>
                </a:solidFill>
                <a:latin typeface="Arial MT"/>
                <a:cs typeface="Arial MT"/>
              </a:rPr>
              <a:t>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69369" y="5920316"/>
            <a:ext cx="182753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-290" dirty="0">
                <a:latin typeface="Arial MT"/>
                <a:cs typeface="Arial MT"/>
              </a:rPr>
              <a:t>Early</a:t>
            </a:r>
            <a:r>
              <a:rPr sz="2050" spc="-45" dirty="0">
                <a:latin typeface="Arial MT"/>
                <a:cs typeface="Arial MT"/>
              </a:rPr>
              <a:t> </a:t>
            </a:r>
            <a:r>
              <a:rPr sz="2050" spc="-345" dirty="0">
                <a:latin typeface="Arial MT"/>
                <a:cs typeface="Arial MT"/>
              </a:rPr>
              <a:t>Warning</a:t>
            </a:r>
            <a:r>
              <a:rPr sz="2050" spc="-105" dirty="0">
                <a:latin typeface="Arial MT"/>
                <a:cs typeface="Arial MT"/>
              </a:rPr>
              <a:t> </a:t>
            </a:r>
            <a:r>
              <a:rPr sz="2050" spc="-300" dirty="0">
                <a:latin typeface="Arial MT"/>
                <a:cs typeface="Arial MT"/>
              </a:rPr>
              <a:t>Signals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93798" y="6548260"/>
            <a:ext cx="1322705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-10" dirty="0">
                <a:latin typeface="Arial MT"/>
                <a:cs typeface="Arial MT"/>
              </a:rPr>
              <a:t>’70MBltfl0fldb0B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23990" y="8198202"/>
            <a:ext cx="716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15" dirty="0">
                <a:latin typeface="Arial MT"/>
                <a:cs typeface="Arial MT"/>
              </a:rPr>
              <a:t>2025</a:t>
            </a:r>
            <a:r>
              <a:rPr sz="1600" spc="-185" dirty="0">
                <a:latin typeface="Arial MT"/>
                <a:cs typeface="Arial MT"/>
              </a:rPr>
              <a:t> </a:t>
            </a:r>
            <a:r>
              <a:rPr sz="1600" spc="-270" dirty="0">
                <a:latin typeface="Arial MT"/>
                <a:cs typeface="Arial MT"/>
              </a:rPr>
              <a:t>10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300" dirty="0">
                <a:latin typeface="Arial MT"/>
                <a:cs typeface="Arial MT"/>
              </a:rPr>
              <a:t>25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65746" y="8207022"/>
            <a:ext cx="70358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60" dirty="0">
                <a:latin typeface="Arial MT"/>
                <a:cs typeface="Arial MT"/>
              </a:rPr>
              <a:t>2025-</a:t>
            </a:r>
            <a:r>
              <a:rPr sz="1500" spc="-280" dirty="0">
                <a:latin typeface="Arial MT"/>
                <a:cs typeface="Arial MT"/>
              </a:rPr>
              <a:t>10</a:t>
            </a:r>
            <a:r>
              <a:rPr sz="1500" spc="30" dirty="0">
                <a:latin typeface="Arial MT"/>
                <a:cs typeface="Arial MT"/>
              </a:rPr>
              <a:t> </a:t>
            </a:r>
            <a:r>
              <a:rPr sz="1500" spc="-310" dirty="0">
                <a:latin typeface="Arial MT"/>
                <a:cs typeface="Arial MT"/>
              </a:rPr>
              <a:t>27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07246" y="8207022"/>
            <a:ext cx="69024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235" dirty="0">
                <a:latin typeface="Arial MT"/>
                <a:cs typeface="Arial MT"/>
              </a:rPr>
              <a:t>2025-</a:t>
            </a:r>
            <a:r>
              <a:rPr sz="1500" spc="-280" dirty="0">
                <a:latin typeface="Arial MT"/>
                <a:cs typeface="Arial MT"/>
              </a:rPr>
              <a:t>1&amp;29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300" y="2247900"/>
            <a:ext cx="7632700" cy="5892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07500" y="2247900"/>
            <a:ext cx="7632700" cy="5892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6786" y="384880"/>
            <a:ext cx="13381990" cy="798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50" spc="-155" dirty="0">
                <a:solidFill>
                  <a:srgbClr val="313131"/>
                </a:solidFill>
              </a:rPr>
              <a:t>From</a:t>
            </a:r>
            <a:r>
              <a:rPr sz="5050" spc="-300" dirty="0">
                <a:solidFill>
                  <a:srgbClr val="313131"/>
                </a:solidFill>
              </a:rPr>
              <a:t> </a:t>
            </a:r>
            <a:r>
              <a:rPr sz="5050" spc="-25" dirty="0">
                <a:solidFill>
                  <a:srgbClr val="2D2D2D"/>
                </a:solidFill>
              </a:rPr>
              <a:t>Intelligent</a:t>
            </a:r>
            <a:r>
              <a:rPr sz="5050" spc="-325" dirty="0">
                <a:solidFill>
                  <a:srgbClr val="2D2D2D"/>
                </a:solidFill>
              </a:rPr>
              <a:t> </a:t>
            </a:r>
            <a:r>
              <a:rPr sz="5050" spc="-130" dirty="0"/>
              <a:t>Signal</a:t>
            </a:r>
            <a:r>
              <a:rPr sz="5050" spc="-220" dirty="0"/>
              <a:t> </a:t>
            </a:r>
            <a:r>
              <a:rPr sz="5050" spc="80" dirty="0">
                <a:solidFill>
                  <a:srgbClr val="2D2D2D"/>
                </a:solidFill>
              </a:rPr>
              <a:t>to</a:t>
            </a:r>
            <a:r>
              <a:rPr sz="5050" spc="-350" dirty="0">
                <a:solidFill>
                  <a:srgbClr val="2D2D2D"/>
                </a:solidFill>
              </a:rPr>
              <a:t> </a:t>
            </a:r>
            <a:r>
              <a:rPr sz="5050" spc="-45" dirty="0">
                <a:solidFill>
                  <a:srgbClr val="232323"/>
                </a:solidFill>
              </a:rPr>
              <a:t>Architectural</a:t>
            </a:r>
            <a:r>
              <a:rPr sz="5050" spc="-120" dirty="0">
                <a:solidFill>
                  <a:srgbClr val="232323"/>
                </a:solidFill>
              </a:rPr>
              <a:t> </a:t>
            </a:r>
            <a:r>
              <a:rPr sz="5050" spc="-120" dirty="0">
                <a:solidFill>
                  <a:srgbClr val="262626"/>
                </a:solidFill>
              </a:rPr>
              <a:t>Response</a:t>
            </a:r>
            <a:endParaRPr sz="5050"/>
          </a:p>
        </p:txBody>
      </p:sp>
      <p:sp>
        <p:nvSpPr>
          <p:cNvPr id="5" name="object 5"/>
          <p:cNvSpPr txBox="1"/>
          <p:nvPr/>
        </p:nvSpPr>
        <p:spPr>
          <a:xfrm>
            <a:off x="2491449" y="1566333"/>
            <a:ext cx="3900804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-145" dirty="0">
                <a:solidFill>
                  <a:srgbClr val="070707"/>
                </a:solidFill>
                <a:latin typeface="Arial MT"/>
                <a:cs typeface="Arial MT"/>
              </a:rPr>
              <a:t>‘ALERT</a:t>
            </a:r>
            <a:r>
              <a:rPr sz="2900" spc="-170" dirty="0">
                <a:solidFill>
                  <a:srgbClr val="070707"/>
                </a:solidFill>
                <a:latin typeface="Arial MT"/>
                <a:cs typeface="Arial MT"/>
              </a:rPr>
              <a:t> </a:t>
            </a:r>
            <a:r>
              <a:rPr sz="2900" spc="-75" dirty="0">
                <a:solidFill>
                  <a:srgbClr val="1C1C1C"/>
                </a:solidFill>
                <a:latin typeface="Arial MT"/>
                <a:cs typeface="Arial MT"/>
              </a:rPr>
              <a:t>HUMID’</a:t>
            </a:r>
            <a:r>
              <a:rPr sz="2900" spc="-6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2900" spc="-55" dirty="0">
                <a:solidFill>
                  <a:srgbClr val="1A1A1A"/>
                </a:solidFill>
                <a:latin typeface="Arial MT"/>
                <a:cs typeface="Arial MT"/>
              </a:rPr>
              <a:t>SIGNAL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7107" y="2857147"/>
            <a:ext cx="1811655" cy="83629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7145" marR="5080" indent="-5080" algn="just">
              <a:lnSpc>
                <a:spcPct val="75400"/>
              </a:lnSpc>
              <a:spcBef>
                <a:spcPts val="735"/>
              </a:spcBef>
            </a:pPr>
            <a:r>
              <a:rPr sz="2150" spc="-405" dirty="0">
                <a:latin typeface="Arial MT"/>
                <a:cs typeface="Arial MT"/>
              </a:rPr>
              <a:t>Reduces</a:t>
            </a:r>
            <a:r>
              <a:rPr sz="2150" spc="275" dirty="0">
                <a:latin typeface="Arial MT"/>
                <a:cs typeface="Arial MT"/>
              </a:rPr>
              <a:t> </a:t>
            </a:r>
            <a:r>
              <a:rPr sz="2150" spc="-285" dirty="0">
                <a:latin typeface="Arial MT"/>
                <a:cs typeface="Arial MT"/>
              </a:rPr>
              <a:t>solar</a:t>
            </a:r>
            <a:r>
              <a:rPr sz="2150" spc="135" dirty="0">
                <a:latin typeface="Arial MT"/>
                <a:cs typeface="Arial MT"/>
              </a:rPr>
              <a:t> </a:t>
            </a:r>
            <a:r>
              <a:rPr sz="2150" spc="-280" dirty="0">
                <a:latin typeface="Arial MT"/>
                <a:cs typeface="Arial MT"/>
              </a:rPr>
              <a:t>gain </a:t>
            </a:r>
            <a:r>
              <a:rPr sz="2050" spc="-260" dirty="0">
                <a:latin typeface="Calibri"/>
                <a:cs typeface="Calibri"/>
              </a:rPr>
              <a:t>to</a:t>
            </a:r>
            <a:r>
              <a:rPr sz="2050" spc="135" dirty="0">
                <a:latin typeface="Calibri"/>
                <a:cs typeface="Calibri"/>
              </a:rPr>
              <a:t> </a:t>
            </a:r>
            <a:r>
              <a:rPr sz="2050" spc="-155" dirty="0">
                <a:latin typeface="Calibri"/>
                <a:cs typeface="Calibri"/>
              </a:rPr>
              <a:t>minimize</a:t>
            </a:r>
            <a:r>
              <a:rPr sz="2050" spc="95" dirty="0">
                <a:latin typeface="Calibri"/>
                <a:cs typeface="Calibri"/>
              </a:rPr>
              <a:t> </a:t>
            </a:r>
            <a:r>
              <a:rPr sz="2050" spc="-120" dirty="0">
                <a:latin typeface="Calibri"/>
                <a:cs typeface="Calibri"/>
              </a:rPr>
              <a:t>cooling </a:t>
            </a:r>
            <a:r>
              <a:rPr sz="2150" spc="-10" dirty="0">
                <a:latin typeface="Times New Roman"/>
                <a:cs typeface="Times New Roman"/>
              </a:rPr>
              <a:t>loud.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0846" y="4673247"/>
            <a:ext cx="1609725" cy="10902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ct val="76100"/>
              </a:lnSpc>
              <a:spcBef>
                <a:spcPts val="720"/>
              </a:spcBef>
            </a:pPr>
            <a:r>
              <a:rPr sz="2150" spc="-125" dirty="0">
                <a:latin typeface="Calibri"/>
                <a:cs typeface="Calibri"/>
              </a:rPr>
              <a:t>isolates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-70" dirty="0">
                <a:latin typeface="Calibri"/>
                <a:cs typeface="Calibri"/>
              </a:rPr>
              <a:t>interior </a:t>
            </a:r>
            <a:r>
              <a:rPr sz="2150" spc="-195" dirty="0">
                <a:latin typeface="Calibri"/>
                <a:cs typeface="Calibri"/>
              </a:rPr>
              <a:t>from </a:t>
            </a:r>
            <a:r>
              <a:rPr sz="2150" spc="-225" dirty="0">
                <a:latin typeface="Calibri"/>
                <a:cs typeface="Calibri"/>
              </a:rPr>
              <a:t>humid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145" dirty="0">
                <a:latin typeface="Calibri"/>
                <a:cs typeface="Calibri"/>
              </a:rPr>
              <a:t>air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-180" dirty="0">
                <a:latin typeface="Calibri"/>
                <a:cs typeface="Calibri"/>
              </a:rPr>
              <a:t>to </a:t>
            </a:r>
            <a:r>
              <a:rPr sz="2050" spc="-235" dirty="0">
                <a:latin typeface="Arial MT"/>
                <a:cs typeface="Arial MT"/>
              </a:rPr>
              <a:t>prevent</a:t>
            </a:r>
            <a:r>
              <a:rPr sz="2050" spc="-5" dirty="0">
                <a:latin typeface="Arial MT"/>
                <a:cs typeface="Arial MT"/>
              </a:rPr>
              <a:t> </a:t>
            </a:r>
            <a:r>
              <a:rPr sz="2050" spc="-155" dirty="0">
                <a:latin typeface="Arial MT"/>
                <a:cs typeface="Arial MT"/>
              </a:rPr>
              <a:t>moisture </a:t>
            </a:r>
            <a:r>
              <a:rPr sz="2150" spc="-135" dirty="0">
                <a:latin typeface="Calibri"/>
                <a:cs typeface="Calibri"/>
              </a:rPr>
              <a:t>ingress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and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8185" y="6599766"/>
            <a:ext cx="1590040" cy="5969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3495" marR="5080" indent="-11430">
              <a:lnSpc>
                <a:spcPts val="2000"/>
              </a:lnSpc>
              <a:spcBef>
                <a:spcPts val="580"/>
              </a:spcBef>
            </a:pPr>
            <a:r>
              <a:rPr sz="2050" spc="-185" dirty="0">
                <a:latin typeface="Arial MT"/>
                <a:cs typeface="Arial MT"/>
              </a:rPr>
              <a:t>Dehumidiflcation action</a:t>
            </a:r>
            <a:r>
              <a:rPr sz="2050" spc="-150" dirty="0">
                <a:latin typeface="Arial MT"/>
                <a:cs typeface="Arial MT"/>
              </a:rPr>
              <a:t> </a:t>
            </a:r>
            <a:r>
              <a:rPr sz="2050" spc="-120" dirty="0">
                <a:latin typeface="Arial MT"/>
                <a:cs typeface="Arial MT"/>
              </a:rPr>
              <a:t>is</a:t>
            </a:r>
            <a:r>
              <a:rPr sz="2050" spc="-140" dirty="0">
                <a:latin typeface="Arial MT"/>
                <a:cs typeface="Arial MT"/>
              </a:rPr>
              <a:t> </a:t>
            </a:r>
            <a:r>
              <a:rPr sz="2050" spc="-35" dirty="0">
                <a:latin typeface="Arial MT"/>
                <a:cs typeface="Arial MT"/>
              </a:rPr>
              <a:t>active.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80346" y="1548694"/>
            <a:ext cx="3051810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spc="-175" dirty="0">
                <a:solidFill>
                  <a:srgbClr val="282828"/>
                </a:solidFill>
                <a:latin typeface="Arial MT"/>
                <a:cs typeface="Arial MT"/>
              </a:rPr>
              <a:t>‘NORMAL’</a:t>
            </a:r>
            <a:r>
              <a:rPr sz="3050" spc="-65" dirty="0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sz="3050" spc="-195" dirty="0">
                <a:solidFill>
                  <a:srgbClr val="131313"/>
                </a:solidFill>
                <a:latin typeface="Arial MT"/>
                <a:cs typeface="Arial MT"/>
              </a:rPr>
              <a:t>SIGNAL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6425" y="8522052"/>
            <a:ext cx="10208895" cy="800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10"/>
              </a:lnSpc>
              <a:spcBef>
                <a:spcPts val="95"/>
              </a:spcBef>
            </a:pPr>
            <a:r>
              <a:rPr sz="2850" spc="-480" dirty="0">
                <a:latin typeface="Arial MT"/>
                <a:cs typeface="Arial MT"/>
              </a:rPr>
              <a:t>The</a:t>
            </a:r>
            <a:r>
              <a:rPr sz="2850" spc="-229" dirty="0">
                <a:latin typeface="Arial MT"/>
                <a:cs typeface="Arial MT"/>
              </a:rPr>
              <a:t> </a:t>
            </a:r>
            <a:r>
              <a:rPr sz="2850" spc="-300" dirty="0">
                <a:latin typeface="Arial MT"/>
                <a:cs typeface="Arial MT"/>
              </a:rPr>
              <a:t>building</a:t>
            </a:r>
            <a:r>
              <a:rPr sz="2850" spc="-30" dirty="0">
                <a:latin typeface="Arial MT"/>
                <a:cs typeface="Arial MT"/>
              </a:rPr>
              <a:t> </a:t>
            </a:r>
            <a:r>
              <a:rPr sz="2850" spc="-195" dirty="0">
                <a:latin typeface="Arial MT"/>
                <a:cs typeface="Arial MT"/>
              </a:rPr>
              <a:t>is</a:t>
            </a:r>
            <a:r>
              <a:rPr sz="2850" spc="-290" dirty="0">
                <a:latin typeface="Arial MT"/>
                <a:cs typeface="Arial MT"/>
              </a:rPr>
              <a:t> </a:t>
            </a:r>
            <a:r>
              <a:rPr sz="2850" spc="-370" dirty="0">
                <a:latin typeface="Arial MT"/>
                <a:cs typeface="Arial MT"/>
              </a:rPr>
              <a:t>no</a:t>
            </a:r>
            <a:r>
              <a:rPr sz="2850" spc="-245" dirty="0">
                <a:latin typeface="Arial MT"/>
                <a:cs typeface="Arial MT"/>
              </a:rPr>
              <a:t> </a:t>
            </a:r>
            <a:r>
              <a:rPr sz="2850" spc="-345" dirty="0">
                <a:latin typeface="Arial MT"/>
                <a:cs typeface="Arial MT"/>
              </a:rPr>
              <a:t>longer</a:t>
            </a:r>
            <a:r>
              <a:rPr sz="2850" spc="-30" dirty="0">
                <a:latin typeface="Arial MT"/>
                <a:cs typeface="Arial MT"/>
              </a:rPr>
              <a:t> </a:t>
            </a:r>
            <a:r>
              <a:rPr sz="2850" spc="-465" dirty="0">
                <a:latin typeface="Arial MT"/>
                <a:cs typeface="Arial MT"/>
              </a:rPr>
              <a:t>a</a:t>
            </a:r>
            <a:r>
              <a:rPr sz="2850" spc="-204" dirty="0">
                <a:latin typeface="Arial MT"/>
                <a:cs typeface="Arial MT"/>
              </a:rPr>
              <a:t> </a:t>
            </a:r>
            <a:r>
              <a:rPr sz="2850" spc="-250" dirty="0">
                <a:latin typeface="Arial MT"/>
                <a:cs typeface="Arial MT"/>
              </a:rPr>
              <a:t>static</a:t>
            </a:r>
            <a:r>
              <a:rPr sz="2850" spc="-30" dirty="0">
                <a:latin typeface="Arial MT"/>
                <a:cs typeface="Arial MT"/>
              </a:rPr>
              <a:t> </a:t>
            </a:r>
            <a:r>
              <a:rPr sz="2850" spc="-285" dirty="0">
                <a:latin typeface="Arial MT"/>
                <a:cs typeface="Arial MT"/>
              </a:rPr>
              <a:t>shell;</a:t>
            </a:r>
            <a:r>
              <a:rPr sz="2850" spc="-330" dirty="0">
                <a:latin typeface="Arial MT"/>
                <a:cs typeface="Arial MT"/>
              </a:rPr>
              <a:t> </a:t>
            </a:r>
            <a:r>
              <a:rPr sz="2850" spc="-95" dirty="0">
                <a:latin typeface="Arial MT"/>
                <a:cs typeface="Arial MT"/>
              </a:rPr>
              <a:t>it</a:t>
            </a:r>
            <a:r>
              <a:rPr sz="2850" spc="-245" dirty="0">
                <a:latin typeface="Arial MT"/>
                <a:cs typeface="Arial MT"/>
              </a:rPr>
              <a:t> </a:t>
            </a:r>
            <a:r>
              <a:rPr sz="2850" spc="-195" dirty="0">
                <a:solidFill>
                  <a:srgbClr val="0E0E0E"/>
                </a:solidFill>
                <a:latin typeface="Arial MT"/>
                <a:cs typeface="Arial MT"/>
              </a:rPr>
              <a:t>is</a:t>
            </a:r>
            <a:r>
              <a:rPr sz="2850" spc="-200" dirty="0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sz="2850" spc="-465" dirty="0">
                <a:solidFill>
                  <a:srgbClr val="131313"/>
                </a:solidFill>
                <a:latin typeface="Arial MT"/>
                <a:cs typeface="Arial MT"/>
              </a:rPr>
              <a:t>a</a:t>
            </a:r>
            <a:r>
              <a:rPr sz="2850" spc="-300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2850" spc="-340" dirty="0">
                <a:solidFill>
                  <a:srgbClr val="1A1A1A"/>
                </a:solidFill>
                <a:latin typeface="Arial MT"/>
                <a:cs typeface="Arial MT"/>
              </a:rPr>
              <a:t>responsive</a:t>
            </a:r>
            <a:r>
              <a:rPr sz="2850" spc="15" dirty="0">
                <a:solidFill>
                  <a:srgbClr val="1A1A1A"/>
                </a:solidFill>
                <a:latin typeface="Arial MT"/>
                <a:cs typeface="Arial MT"/>
              </a:rPr>
              <a:t> </a:t>
            </a:r>
            <a:r>
              <a:rPr sz="2850" spc="-340" dirty="0">
                <a:solidFill>
                  <a:srgbClr val="1C1C1C"/>
                </a:solidFill>
                <a:latin typeface="Arial MT"/>
                <a:cs typeface="Arial MT"/>
              </a:rPr>
              <a:t>organism</a:t>
            </a:r>
            <a:r>
              <a:rPr sz="2850" spc="-7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2850" spc="-265" dirty="0">
                <a:latin typeface="Arial MT"/>
                <a:cs typeface="Arial MT"/>
              </a:rPr>
              <a:t>that</a:t>
            </a:r>
            <a:r>
              <a:rPr sz="2850" spc="-160" dirty="0">
                <a:latin typeface="Arial MT"/>
                <a:cs typeface="Arial MT"/>
              </a:rPr>
              <a:t> </a:t>
            </a:r>
            <a:r>
              <a:rPr sz="2850" spc="-310" dirty="0">
                <a:latin typeface="Arial MT"/>
                <a:cs typeface="Arial MT"/>
              </a:rPr>
              <a:t>modifies</a:t>
            </a:r>
            <a:r>
              <a:rPr sz="2850" spc="-155" dirty="0">
                <a:latin typeface="Arial MT"/>
                <a:cs typeface="Arial MT"/>
              </a:rPr>
              <a:t> </a:t>
            </a:r>
            <a:r>
              <a:rPr sz="2850" spc="-25" dirty="0">
                <a:latin typeface="Arial MT"/>
                <a:cs typeface="Arial MT"/>
              </a:rPr>
              <a:t>its</a:t>
            </a:r>
            <a:endParaRPr sz="2850">
              <a:latin typeface="Arial MT"/>
              <a:cs typeface="Arial MT"/>
            </a:endParaRPr>
          </a:p>
          <a:p>
            <a:pPr marR="16510" algn="ctr">
              <a:lnSpc>
                <a:spcPts val="2990"/>
              </a:lnSpc>
            </a:pPr>
            <a:r>
              <a:rPr sz="2750" spc="-265" dirty="0">
                <a:latin typeface="Arial MT"/>
                <a:cs typeface="Arial MT"/>
              </a:rPr>
              <a:t>skin</a:t>
            </a:r>
            <a:r>
              <a:rPr sz="2750" spc="-120" dirty="0">
                <a:latin typeface="Arial MT"/>
                <a:cs typeface="Arial MT"/>
              </a:rPr>
              <a:t> </a:t>
            </a:r>
            <a:r>
              <a:rPr sz="2750" spc="-160" dirty="0">
                <a:latin typeface="Arial MT"/>
                <a:cs typeface="Arial MT"/>
              </a:rPr>
              <a:t>to</a:t>
            </a:r>
            <a:r>
              <a:rPr sz="2750" spc="-285" dirty="0">
                <a:latin typeface="Arial MT"/>
                <a:cs typeface="Arial MT"/>
              </a:rPr>
              <a:t> </a:t>
            </a:r>
            <a:r>
              <a:rPr sz="2750" spc="-280" dirty="0">
                <a:latin typeface="Arial MT"/>
                <a:cs typeface="Arial MT"/>
              </a:rPr>
              <a:t>maintain</a:t>
            </a:r>
            <a:r>
              <a:rPr sz="2750" spc="-50" dirty="0">
                <a:latin typeface="Arial MT"/>
                <a:cs typeface="Arial MT"/>
              </a:rPr>
              <a:t> </a:t>
            </a:r>
            <a:r>
              <a:rPr sz="2750" spc="-260" dirty="0">
                <a:latin typeface="Arial MT"/>
                <a:cs typeface="Arial MT"/>
              </a:rPr>
              <a:t>optimal</a:t>
            </a:r>
            <a:r>
              <a:rPr sz="2750" spc="-100" dirty="0">
                <a:latin typeface="Arial MT"/>
                <a:cs typeface="Arial MT"/>
              </a:rPr>
              <a:t> </a:t>
            </a:r>
            <a:r>
              <a:rPr sz="2750" spc="-254" dirty="0">
                <a:latin typeface="Arial MT"/>
                <a:cs typeface="Arial MT"/>
              </a:rPr>
              <a:t>internal</a:t>
            </a:r>
            <a:r>
              <a:rPr sz="2750" spc="-75" dirty="0">
                <a:latin typeface="Arial MT"/>
                <a:cs typeface="Arial MT"/>
              </a:rPr>
              <a:t> </a:t>
            </a:r>
            <a:r>
              <a:rPr sz="2750" spc="-260" dirty="0">
                <a:latin typeface="Arial MT"/>
                <a:cs typeface="Arial MT"/>
              </a:rPr>
              <a:t>conditions</a:t>
            </a:r>
            <a:r>
              <a:rPr sz="2750" spc="105" dirty="0">
                <a:latin typeface="Arial MT"/>
                <a:cs typeface="Arial MT"/>
              </a:rPr>
              <a:t> </a:t>
            </a:r>
            <a:r>
              <a:rPr sz="2750" spc="-365" dirty="0">
                <a:solidFill>
                  <a:srgbClr val="0F0F0F"/>
                </a:solidFill>
                <a:latin typeface="Arial MT"/>
                <a:cs typeface="Arial MT"/>
              </a:rPr>
              <a:t>based</a:t>
            </a:r>
            <a:r>
              <a:rPr sz="2750" spc="-110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750" spc="-295" dirty="0">
                <a:solidFill>
                  <a:srgbClr val="0C0C0C"/>
                </a:solidFill>
                <a:latin typeface="Arial MT"/>
                <a:cs typeface="Arial MT"/>
              </a:rPr>
              <a:t>on</a:t>
            </a:r>
            <a:r>
              <a:rPr sz="2750" spc="-215" dirty="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sz="2750" spc="-285" dirty="0">
                <a:latin typeface="Arial MT"/>
                <a:cs typeface="Arial MT"/>
              </a:rPr>
              <a:t>predicted</a:t>
            </a:r>
            <a:r>
              <a:rPr sz="2750" spc="-55" dirty="0">
                <a:latin typeface="Arial MT"/>
                <a:cs typeface="Arial MT"/>
              </a:rPr>
              <a:t> </a:t>
            </a:r>
            <a:r>
              <a:rPr sz="2750" spc="-345" dirty="0">
                <a:latin typeface="Arial MT"/>
                <a:cs typeface="Arial MT"/>
              </a:rPr>
              <a:t>needs.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76893" y="2865966"/>
            <a:ext cx="1624330" cy="5956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55"/>
              </a:lnSpc>
              <a:spcBef>
                <a:spcPts val="130"/>
              </a:spcBef>
            </a:pPr>
            <a:r>
              <a:rPr sz="2050" spc="-225" dirty="0">
                <a:latin typeface="Arial MT"/>
                <a:cs typeface="Arial MT"/>
              </a:rPr>
              <a:t>Allows</a:t>
            </a:r>
            <a:r>
              <a:rPr sz="2050" spc="5" dirty="0">
                <a:latin typeface="Arial MT"/>
                <a:cs typeface="Arial MT"/>
              </a:rPr>
              <a:t> </a:t>
            </a:r>
            <a:r>
              <a:rPr sz="2050" spc="-155" dirty="0">
                <a:latin typeface="Arial MT"/>
                <a:cs typeface="Arial MT"/>
              </a:rPr>
              <a:t>for</a:t>
            </a:r>
            <a:r>
              <a:rPr sz="2050" spc="-110" dirty="0">
                <a:latin typeface="Arial MT"/>
                <a:cs typeface="Arial MT"/>
              </a:rPr>
              <a:t> </a:t>
            </a:r>
            <a:r>
              <a:rPr sz="2050" spc="-170" dirty="0">
                <a:latin typeface="Arial MT"/>
                <a:cs typeface="Arial MT"/>
              </a:rPr>
              <a:t>natural</a:t>
            </a:r>
            <a:endParaRPr sz="2050">
              <a:latin typeface="Arial MT"/>
              <a:cs typeface="Arial MT"/>
            </a:endParaRPr>
          </a:p>
          <a:p>
            <a:pPr marL="422909">
              <a:lnSpc>
                <a:spcPts val="2195"/>
              </a:lnSpc>
            </a:pPr>
            <a:r>
              <a:rPr sz="2000" spc="-20" dirty="0">
                <a:latin typeface="Arial MT"/>
                <a:cs typeface="Arial MT"/>
              </a:rPr>
              <a:t>ghti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59634" y="4707466"/>
            <a:ext cx="1511935" cy="8369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 indent="6985">
              <a:lnSpc>
                <a:spcPct val="82100"/>
              </a:lnSpc>
              <a:spcBef>
                <a:spcPts val="570"/>
              </a:spcBef>
            </a:pPr>
            <a:r>
              <a:rPr sz="2050" spc="-185" dirty="0">
                <a:latin typeface="Calibri"/>
                <a:cs typeface="Calibri"/>
              </a:rPr>
              <a:t>Maxim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zes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nat </a:t>
            </a:r>
            <a:r>
              <a:rPr sz="1950" spc="-145" dirty="0">
                <a:latin typeface="Arial MT"/>
                <a:cs typeface="Arial MT"/>
              </a:rPr>
              <a:t>ventilation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for </a:t>
            </a:r>
            <a:r>
              <a:rPr sz="2000" spc="-204" dirty="0">
                <a:latin typeface="Arial MT"/>
                <a:cs typeface="Arial MT"/>
              </a:rPr>
              <a:t>passive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50" dirty="0">
                <a:latin typeface="Arial MT"/>
                <a:cs typeface="Arial MT"/>
              </a:rPr>
              <a:t>cooling.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64130" y="6608585"/>
            <a:ext cx="2009775" cy="82994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5240" marR="5080" indent="-3175">
              <a:lnSpc>
                <a:spcPct val="79400"/>
              </a:lnSpc>
              <a:spcBef>
                <a:spcPts val="605"/>
              </a:spcBef>
            </a:pPr>
            <a:r>
              <a:rPr sz="2000" spc="-200" dirty="0">
                <a:latin typeface="Arial MT"/>
                <a:cs typeface="Arial MT"/>
              </a:rPr>
              <a:t>Optimizing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fof </a:t>
            </a:r>
            <a:r>
              <a:rPr sz="2050" spc="-229" dirty="0">
                <a:latin typeface="Arial MT"/>
                <a:cs typeface="Arial MT"/>
              </a:rPr>
              <a:t>occupant</a:t>
            </a:r>
            <a:r>
              <a:rPr sz="2050" spc="-20" dirty="0">
                <a:latin typeface="Arial MT"/>
                <a:cs typeface="Arial MT"/>
              </a:rPr>
              <a:t> </a:t>
            </a:r>
            <a:r>
              <a:rPr sz="2050" spc="-50" dirty="0">
                <a:latin typeface="Arial MT"/>
                <a:cs typeface="Arial MT"/>
              </a:rPr>
              <a:t>comfort </a:t>
            </a:r>
            <a:r>
              <a:rPr sz="2050" spc="-250" dirty="0">
                <a:latin typeface="Arial MT"/>
                <a:cs typeface="Arial MT"/>
              </a:rPr>
              <a:t>and</a:t>
            </a:r>
            <a:r>
              <a:rPr sz="2050" spc="-160" dirty="0">
                <a:latin typeface="Arial MT"/>
                <a:cs typeface="Arial MT"/>
              </a:rPr>
              <a:t> </a:t>
            </a:r>
            <a:r>
              <a:rPr sz="2050" spc="-254" dirty="0">
                <a:latin typeface="Arial MT"/>
                <a:cs typeface="Arial MT"/>
              </a:rPr>
              <a:t>energy</a:t>
            </a:r>
            <a:r>
              <a:rPr sz="2050" spc="-125" dirty="0">
                <a:latin typeface="Arial MT"/>
                <a:cs typeface="Arial MT"/>
              </a:rPr>
              <a:t> </a:t>
            </a:r>
            <a:r>
              <a:rPr sz="2050" spc="-180" dirty="0">
                <a:latin typeface="Arial MT"/>
                <a:cs typeface="Arial MT"/>
              </a:rPr>
              <a:t>effielency.</a:t>
            </a:r>
            <a:endParaRPr sz="2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1695</Words>
  <Application>Microsoft Macintosh PowerPoint</Application>
  <PresentationFormat>Custom</PresentationFormat>
  <Paragraphs>246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MT</vt:lpstr>
      <vt:lpstr>Calibri</vt:lpstr>
      <vt:lpstr>Consolas</vt:lpstr>
      <vt:lpstr>Courier New</vt:lpstr>
      <vt:lpstr>Times New Roman</vt:lpstr>
      <vt:lpstr>Office Theme</vt:lpstr>
      <vt:lpstr>From Reactive to Predictive: A New Paradigm for Climate-Responsive Architecture</vt:lpstr>
      <vt:lpstr>Our Buildings Are Designed for a Climate That No Longer Exists</vt:lpstr>
      <vt:lpstr>We Are Modeling for the Average While Designing for the Extreme</vt:lpstr>
      <vt:lpstr>The Future Impact on Building Performance is Not Minor. It is Systemic.</vt:lpstr>
      <vt:lpstr>A Fundamental Shift is Required: From Reactive Systems to Predictive Architecture</vt:lpstr>
      <vt:lpstr>The Three Pillars of the New Paradigm</vt:lpstr>
      <vt:lpstr>The Engine of Prediction: From Simple Feedback to Intelligent Control</vt:lpstr>
      <vt:lpstr>The Paradigm in Action: A Case Study in Proactive Humidity Control</vt:lpstr>
      <vt:lpstr>From Intelligent Signal to Architectural Response</vt:lpstr>
      <vt:lpstr>The Quantifiable Impact: Data-Driven Performance Gains</vt:lpstr>
      <vt:lpstr>Beyond Building E0iciency: Engineering Personalized Comfort</vt:lpstr>
      <vt:lpstr>Integrating Predictive Design into the Professional Workflow</vt:lpstr>
      <vt:lpstr>The Imperative is Clear: Architecture Must Evolve</vt:lpstr>
      <vt:lpstr>An Architecture That Senses, Thinks, and Responds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BAYU ERFIANTO</cp:lastModifiedBy>
  <cp:revision>1</cp:revision>
  <dcterms:created xsi:type="dcterms:W3CDTF">2025-12-13T04:51:25Z</dcterms:created>
  <dcterms:modified xsi:type="dcterms:W3CDTF">2025-12-13T04:52:50Z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2025-12-13T00:00:00Z</vt:filetime>
  </property>
  <property fmtid="{D5CDD505-2E9C-101B-9397-08002B2CF9AE}" pid="3" name="LastSaved">
    <vt:filetime>2025-12-13T00:00:00Z</vt:filetime>
  </property>
</Properties>
</file>