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59" r:id="rId5"/>
    <p:sldId id="260" r:id="rId6"/>
    <p:sldId id="261" r:id="rId7"/>
    <p:sldId id="262" r:id="rId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118" userDrawn="1">
          <p15:clr>
            <a:srgbClr val="A4A3A4"/>
          </p15:clr>
        </p15:guide>
        <p15:guide id="4" orient="horz" pos="3748" userDrawn="1">
          <p15:clr>
            <a:srgbClr val="A4A3A4"/>
          </p15:clr>
        </p15:guide>
        <p15:guide id="5" pos="438" userDrawn="1">
          <p15:clr>
            <a:srgbClr val="A4A3A4"/>
          </p15:clr>
        </p15:guide>
        <p15:guide id="6" pos="74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ADE"/>
    <a:srgbClr val="1CA19D"/>
    <a:srgbClr val="A6F0EE"/>
    <a:srgbClr val="1B9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p:scale>
          <a:sx n="65" d="100"/>
          <a:sy n="65" d="100"/>
        </p:scale>
        <p:origin x="576" y="-52"/>
      </p:cViewPr>
      <p:guideLst>
        <p:guide orient="horz" pos="2160"/>
        <p:guide pos="3840"/>
        <p:guide pos="1118"/>
        <p:guide orient="horz" pos="3748"/>
        <p:guide pos="438"/>
        <p:guide pos="74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D796-2350-30F9-9853-18F00FF1A6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D70417AF-02CD-B1A6-1F6A-E052BCB9D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BD711C7B-3327-6412-28F2-8A65F840A8B1}"/>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5" name="Footer Placeholder 4">
            <a:extLst>
              <a:ext uri="{FF2B5EF4-FFF2-40B4-BE49-F238E27FC236}">
                <a16:creationId xmlns:a16="http://schemas.microsoft.com/office/drawing/2014/main" id="{F304EB01-E115-FD73-E971-E1ADD16EAE6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2681D89-2DD4-C7E2-A671-0BBF0586770B}"/>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173285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2524-7688-861F-22A9-E7AA63E094B7}"/>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64F38BFD-5C5C-F76C-CE3E-59C990D0E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E34FB33B-2FE4-BFC8-2606-4E500B8C6DD5}"/>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5" name="Footer Placeholder 4">
            <a:extLst>
              <a:ext uri="{FF2B5EF4-FFF2-40B4-BE49-F238E27FC236}">
                <a16:creationId xmlns:a16="http://schemas.microsoft.com/office/drawing/2014/main" id="{9AD101FF-740D-F572-74D7-D2F2E1F1668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B1B820F-908A-19FE-753B-B72680699712}"/>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334495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A0708-B6D5-CE7E-FF80-030D0EE441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D2970AFC-E934-7E5B-D3A2-D68FD3D3F8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5BC009B6-91C5-2518-A5E8-AD1BA00BC97C}"/>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5" name="Footer Placeholder 4">
            <a:extLst>
              <a:ext uri="{FF2B5EF4-FFF2-40B4-BE49-F238E27FC236}">
                <a16:creationId xmlns:a16="http://schemas.microsoft.com/office/drawing/2014/main" id="{EA3A5654-B1C6-190D-20CF-7547CEE6A36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30774A8-8297-FA84-8765-4A66FB62BF3C}"/>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275526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C25A-D06E-B8E8-F180-C7C508E79FC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6DC5C19D-0ABF-B88D-0E2C-4FA590A586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DB0B8B1-4FE0-5D18-E92C-C3AEE05CB270}"/>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5" name="Footer Placeholder 4">
            <a:extLst>
              <a:ext uri="{FF2B5EF4-FFF2-40B4-BE49-F238E27FC236}">
                <a16:creationId xmlns:a16="http://schemas.microsoft.com/office/drawing/2014/main" id="{060E6CF9-7215-6442-8581-9D22C9FAE92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6FA38BFB-A34F-6C27-7D20-CBFE87FBCC3A}"/>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397250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2A59-86E7-DA4C-AAE9-609F0EB0C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94BB34DA-D0A1-2A14-0B42-43457FB25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C1A6C-52D4-F295-6D88-F7E824D5DAEA}"/>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5" name="Footer Placeholder 4">
            <a:extLst>
              <a:ext uri="{FF2B5EF4-FFF2-40B4-BE49-F238E27FC236}">
                <a16:creationId xmlns:a16="http://schemas.microsoft.com/office/drawing/2014/main" id="{249857FF-14C5-231A-6714-4B7130573BBA}"/>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B2607EC4-154C-8F32-D923-54982C488E72}"/>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212705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0BFD-3667-CA81-C8E9-1A6B7E164351}"/>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01EF0AD6-B6BE-99D1-2434-F1CF3D857E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E1B6B154-22DE-C503-3CAF-8E2577007D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98CA19A0-C926-FA0A-2A02-6C988E2D6CAF}"/>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6" name="Footer Placeholder 5">
            <a:extLst>
              <a:ext uri="{FF2B5EF4-FFF2-40B4-BE49-F238E27FC236}">
                <a16:creationId xmlns:a16="http://schemas.microsoft.com/office/drawing/2014/main" id="{10E533EF-B3EC-DBC1-A47F-14D3A0C68A54}"/>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716FAEA-9847-506C-5098-1612EB5089C3}"/>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77643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C4E6-E203-F086-93B6-B770FF38EF95}"/>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336A71CE-C1AF-94C7-7BA6-30E4AE3A1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3A72B0-D9A7-515F-2049-25B083E23C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2DBDE70A-ED3A-C661-C581-3A70B7E83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E56A1-6151-29B7-8169-89800AE09E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7A603104-2EAD-59A6-A6DE-F77C0C385743}"/>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8" name="Footer Placeholder 7">
            <a:extLst>
              <a:ext uri="{FF2B5EF4-FFF2-40B4-BE49-F238E27FC236}">
                <a16:creationId xmlns:a16="http://schemas.microsoft.com/office/drawing/2014/main" id="{3E272CFE-7C64-877C-DE84-0CBA23FCDF2A}"/>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44D7586D-6E3A-4F5C-089D-790A8622ABDB}"/>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126640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79B1-B211-8DB6-BADB-59CAF42782A1}"/>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D9FE445A-5971-7D07-C9A6-6296AE5EA450}"/>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4" name="Footer Placeholder 3">
            <a:extLst>
              <a:ext uri="{FF2B5EF4-FFF2-40B4-BE49-F238E27FC236}">
                <a16:creationId xmlns:a16="http://schemas.microsoft.com/office/drawing/2014/main" id="{31F373E1-E5A9-0A14-EFFE-4822D9BF6556}"/>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DFD19180-0475-2418-4AE2-4588AC31214E}"/>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1039222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2EB22-6784-6530-13E4-C09CF764C45E}"/>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3" name="Footer Placeholder 2">
            <a:extLst>
              <a:ext uri="{FF2B5EF4-FFF2-40B4-BE49-F238E27FC236}">
                <a16:creationId xmlns:a16="http://schemas.microsoft.com/office/drawing/2014/main" id="{DC4F7B02-E89C-2F2F-FF26-2608037CB955}"/>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E452C44D-D5C6-41B8-98C1-7766F14982B9}"/>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38812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8815-41F7-F496-DBBF-E46D961A3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D96FCA8E-4BBB-EA10-9BB0-1AB5BC3AB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03FB3E56-DF24-AF9F-21D2-EAF8354A1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4A8F59-FF20-EA8D-B344-13469999FA91}"/>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6" name="Footer Placeholder 5">
            <a:extLst>
              <a:ext uri="{FF2B5EF4-FFF2-40B4-BE49-F238E27FC236}">
                <a16:creationId xmlns:a16="http://schemas.microsoft.com/office/drawing/2014/main" id="{D0946892-1DFF-9775-27F9-8FE557182333}"/>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B7A3472-BEE9-B4C3-8E1E-71FB82AF7491}"/>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289747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DCBD-FFD9-E53E-A798-E3E8A997CC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40170219-F0F2-CB72-759F-F2304D6A2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02CB7E40-21ED-6BC6-ADB9-53D99B581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40D0A-22F5-6BB2-D2DF-03200FC50309}"/>
              </a:ext>
            </a:extLst>
          </p:cNvPr>
          <p:cNvSpPr>
            <a:spLocks noGrp="1"/>
          </p:cNvSpPr>
          <p:nvPr>
            <p:ph type="dt" sz="half" idx="10"/>
          </p:nvPr>
        </p:nvSpPr>
        <p:spPr/>
        <p:txBody>
          <a:bodyPr/>
          <a:lstStyle/>
          <a:p>
            <a:fld id="{C436E86A-0EEA-4407-BAD6-9F34D6E6E7F7}" type="datetimeFigureOut">
              <a:rPr lang="id-ID" smtClean="0"/>
              <a:t>12/12/2025</a:t>
            </a:fld>
            <a:endParaRPr lang="id-ID"/>
          </a:p>
        </p:txBody>
      </p:sp>
      <p:sp>
        <p:nvSpPr>
          <p:cNvPr id="6" name="Footer Placeholder 5">
            <a:extLst>
              <a:ext uri="{FF2B5EF4-FFF2-40B4-BE49-F238E27FC236}">
                <a16:creationId xmlns:a16="http://schemas.microsoft.com/office/drawing/2014/main" id="{44AB419D-A6B4-9149-B5A0-4B8EC20FEF2A}"/>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71E51FB-0C1F-3A5D-7431-315FDABA9AD5}"/>
              </a:ext>
            </a:extLst>
          </p:cNvPr>
          <p:cNvSpPr>
            <a:spLocks noGrp="1"/>
          </p:cNvSpPr>
          <p:nvPr>
            <p:ph type="sldNum" sz="quarter" idx="12"/>
          </p:nvPr>
        </p:nvSpPr>
        <p:spPr/>
        <p:txBody>
          <a:bodyPr/>
          <a:lstStyle/>
          <a:p>
            <a:fld id="{B572BD90-1755-4021-A9CD-47A051021DB3}" type="slidenum">
              <a:rPr lang="id-ID" smtClean="0"/>
              <a:t>‹#›</a:t>
            </a:fld>
            <a:endParaRPr lang="id-ID"/>
          </a:p>
        </p:txBody>
      </p:sp>
    </p:spTree>
    <p:extLst>
      <p:ext uri="{BB962C8B-B14F-4D97-AF65-F5344CB8AC3E}">
        <p14:creationId xmlns:p14="http://schemas.microsoft.com/office/powerpoint/2010/main" val="64342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02937-38DE-AD22-B494-20C77EACE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8C0907F4-D7D0-D6EE-77D9-8498F8DAE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DEC4C7CC-67D0-099A-EFA1-04F031963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6E86A-0EEA-4407-BAD6-9F34D6E6E7F7}" type="datetimeFigureOut">
              <a:rPr lang="id-ID" smtClean="0"/>
              <a:t>12/12/2025</a:t>
            </a:fld>
            <a:endParaRPr lang="id-ID"/>
          </a:p>
        </p:txBody>
      </p:sp>
      <p:sp>
        <p:nvSpPr>
          <p:cNvPr id="5" name="Footer Placeholder 4">
            <a:extLst>
              <a:ext uri="{FF2B5EF4-FFF2-40B4-BE49-F238E27FC236}">
                <a16:creationId xmlns:a16="http://schemas.microsoft.com/office/drawing/2014/main" id="{17A5B905-C31B-6F3A-1BA9-7DECF858E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D105CB39-98EB-76A2-6AEA-CD5D60CFB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2BD90-1755-4021-A9CD-47A051021DB3}" type="slidenum">
              <a:rPr lang="id-ID" smtClean="0"/>
              <a:t>‹#›</a:t>
            </a:fld>
            <a:endParaRPr lang="id-ID"/>
          </a:p>
        </p:txBody>
      </p:sp>
    </p:spTree>
    <p:extLst>
      <p:ext uri="{BB962C8B-B14F-4D97-AF65-F5344CB8AC3E}">
        <p14:creationId xmlns:p14="http://schemas.microsoft.com/office/powerpoint/2010/main" val="155508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aerial view of a city&#10;&#10;AI-generated content may be incorrect.">
            <a:extLst>
              <a:ext uri="{FF2B5EF4-FFF2-40B4-BE49-F238E27FC236}">
                <a16:creationId xmlns:a16="http://schemas.microsoft.com/office/drawing/2014/main" id="{A2E89B13-DD24-2335-74B0-DD0E57017A1F}"/>
              </a:ext>
            </a:extLst>
          </p:cNvPr>
          <p:cNvPicPr>
            <a:picLocks noChangeAspect="1"/>
          </p:cNvPicPr>
          <p:nvPr/>
        </p:nvPicPr>
        <p:blipFill>
          <a:blip r:embed="rId2"/>
          <a:stretch>
            <a:fillRect/>
          </a:stretch>
        </p:blipFill>
        <p:spPr>
          <a:xfrm>
            <a:off x="1940769" y="1222145"/>
            <a:ext cx="2630755" cy="1751257"/>
          </a:xfrm>
          <a:prstGeom prst="rect">
            <a:avLst/>
          </a:prstGeom>
        </p:spPr>
      </p:pic>
      <p:sp>
        <p:nvSpPr>
          <p:cNvPr id="12" name="Rectangle 11">
            <a:extLst>
              <a:ext uri="{FF2B5EF4-FFF2-40B4-BE49-F238E27FC236}">
                <a16:creationId xmlns:a16="http://schemas.microsoft.com/office/drawing/2014/main" id="{356DA4A1-F1D6-494E-1D14-629AF767A527}"/>
              </a:ext>
            </a:extLst>
          </p:cNvPr>
          <p:cNvSpPr/>
          <p:nvPr/>
        </p:nvSpPr>
        <p:spPr>
          <a:xfrm>
            <a:off x="9405473" y="406637"/>
            <a:ext cx="2628900" cy="3455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F05A30FD-89A6-5CFD-D485-A573F2B87CBE}"/>
              </a:ext>
            </a:extLst>
          </p:cNvPr>
          <p:cNvSpPr txBox="1">
            <a:spLocks/>
          </p:cNvSpPr>
          <p:nvPr/>
        </p:nvSpPr>
        <p:spPr>
          <a:xfrm>
            <a:off x="1776129" y="3029852"/>
            <a:ext cx="9223094" cy="1569660"/>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Green Pocket Urban Farming: The Effectiveness of The </a:t>
            </a:r>
            <a:r>
              <a:rPr lang="en-GB" sz="3200" b="1" i="1" dirty="0" err="1">
                <a:latin typeface="Arial" panose="020B0604020202020204" pitchFamily="34" charset="0"/>
                <a:cs typeface="Arial" panose="020B0604020202020204" pitchFamily="34" charset="0"/>
              </a:rPr>
              <a:t>Buruan</a:t>
            </a:r>
            <a:r>
              <a:rPr lang="en-GB" sz="3200" b="1" i="1" dirty="0">
                <a:latin typeface="Arial" panose="020B0604020202020204" pitchFamily="34" charset="0"/>
                <a:cs typeface="Arial" panose="020B0604020202020204" pitchFamily="34" charset="0"/>
              </a:rPr>
              <a:t> SAE</a:t>
            </a:r>
            <a:r>
              <a:rPr lang="en-GB" sz="3200" b="1" dirty="0">
                <a:latin typeface="Arial" panose="020B0604020202020204" pitchFamily="34" charset="0"/>
                <a:cs typeface="Arial" panose="020B0604020202020204" pitchFamily="34" charset="0"/>
              </a:rPr>
              <a:t> Program as an Urban Cooling Mechanism </a:t>
            </a:r>
            <a:endParaRPr lang="en-ID" sz="3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0AA6AB1-F76A-EDD4-0DF4-9D53FF9361B7}"/>
              </a:ext>
            </a:extLst>
          </p:cNvPr>
          <p:cNvSpPr txBox="1">
            <a:spLocks/>
          </p:cNvSpPr>
          <p:nvPr/>
        </p:nvSpPr>
        <p:spPr>
          <a:xfrm>
            <a:off x="1777884" y="4543062"/>
            <a:ext cx="8729552" cy="646331"/>
          </a:xfrm>
          <a:prstGeom prst="rect">
            <a:avLst/>
          </a:prstGeom>
          <a:noFill/>
        </p:spPr>
        <p:txBody>
          <a:bodyPr wrap="square" rtlCol="0">
            <a:spAutoFit/>
          </a:bodyPr>
          <a:lstStyle/>
          <a:p>
            <a:r>
              <a:rPr lang="en-US" dirty="0"/>
              <a:t>Kunthi Herma Dwidayati (dwidayati@upi.edu), </a:t>
            </a:r>
            <a:r>
              <a:rPr lang="en-US" dirty="0" err="1"/>
              <a:t>Yudhistira</a:t>
            </a:r>
            <a:r>
              <a:rPr lang="en-US" dirty="0"/>
              <a:t> Kusuma, Nitih Indra Komala Dewi, </a:t>
            </a:r>
            <a:r>
              <a:rPr lang="en-US" dirty="0" err="1"/>
              <a:t>Annisaa</a:t>
            </a:r>
            <a:r>
              <a:rPr lang="en-US" dirty="0"/>
              <a:t> Shabrina Amri</a:t>
            </a:r>
            <a:endParaRPr lang="id-ID" dirty="0"/>
          </a:p>
        </p:txBody>
      </p:sp>
      <p:grpSp>
        <p:nvGrpSpPr>
          <p:cNvPr id="28" name="Group 27">
            <a:extLst>
              <a:ext uri="{FF2B5EF4-FFF2-40B4-BE49-F238E27FC236}">
                <a16:creationId xmlns:a16="http://schemas.microsoft.com/office/drawing/2014/main" id="{4B13FECF-F419-4EC3-75E8-E163E4C1A12D}"/>
              </a:ext>
            </a:extLst>
          </p:cNvPr>
          <p:cNvGrpSpPr/>
          <p:nvPr/>
        </p:nvGrpSpPr>
        <p:grpSpPr>
          <a:xfrm>
            <a:off x="-21738" y="4849639"/>
            <a:ext cx="1834688" cy="2113507"/>
            <a:chOff x="-21738" y="4849639"/>
            <a:chExt cx="1834688" cy="2113507"/>
          </a:xfrm>
        </p:grpSpPr>
        <p:pic>
          <p:nvPicPr>
            <p:cNvPr id="26" name="Picture 25">
              <a:extLst>
                <a:ext uri="{FF2B5EF4-FFF2-40B4-BE49-F238E27FC236}">
                  <a16:creationId xmlns:a16="http://schemas.microsoft.com/office/drawing/2014/main" id="{F088F1D5-2017-6CF5-FE1E-C4DBD331F2F4}"/>
                </a:ext>
              </a:extLst>
            </p:cNvPr>
            <p:cNvPicPr>
              <a:picLocks noChangeAspect="1"/>
            </p:cNvPicPr>
            <p:nvPr/>
          </p:nvPicPr>
          <p:blipFill>
            <a:blip r:embed="rId3">
              <a:extLst>
                <a:ext uri="{28A0092B-C50C-407E-A947-70E740481C1C}">
                  <a14:useLocalDpi xmlns:a14="http://schemas.microsoft.com/office/drawing/2010/main" val="0"/>
                </a:ext>
              </a:extLst>
            </a:blip>
            <a:srcRect r="70185"/>
            <a:stretch>
              <a:fillRect/>
            </a:stretch>
          </p:blipFill>
          <p:spPr>
            <a:xfrm>
              <a:off x="-21738" y="4849639"/>
              <a:ext cx="793264" cy="2113507"/>
            </a:xfrm>
            <a:prstGeom prst="rect">
              <a:avLst/>
            </a:prstGeom>
          </p:spPr>
        </p:pic>
        <p:pic>
          <p:nvPicPr>
            <p:cNvPr id="27" name="Picture 26">
              <a:extLst>
                <a:ext uri="{FF2B5EF4-FFF2-40B4-BE49-F238E27FC236}">
                  <a16:creationId xmlns:a16="http://schemas.microsoft.com/office/drawing/2014/main" id="{3F7624D8-2903-2C73-1994-762E9DD4D7F9}"/>
                </a:ext>
              </a:extLst>
            </p:cNvPr>
            <p:cNvPicPr>
              <a:picLocks noChangeAspect="1"/>
            </p:cNvPicPr>
            <p:nvPr/>
          </p:nvPicPr>
          <p:blipFill>
            <a:blip r:embed="rId3">
              <a:extLst>
                <a:ext uri="{28A0092B-C50C-407E-A947-70E740481C1C}">
                  <a14:useLocalDpi xmlns:a14="http://schemas.microsoft.com/office/drawing/2010/main" val="0"/>
                </a:ext>
              </a:extLst>
            </a:blip>
            <a:srcRect l="32444" t="19701"/>
            <a:stretch>
              <a:fillRect/>
            </a:stretch>
          </p:blipFill>
          <p:spPr>
            <a:xfrm>
              <a:off x="823913" y="5862638"/>
              <a:ext cx="989037" cy="933846"/>
            </a:xfrm>
            <a:prstGeom prst="rect">
              <a:avLst/>
            </a:prstGeom>
          </p:spPr>
        </p:pic>
      </p:grpSp>
      <p:sp>
        <p:nvSpPr>
          <p:cNvPr id="31" name="TextBox 30">
            <a:extLst>
              <a:ext uri="{FF2B5EF4-FFF2-40B4-BE49-F238E27FC236}">
                <a16:creationId xmlns:a16="http://schemas.microsoft.com/office/drawing/2014/main" id="{7A5CAFF8-1DF8-8357-3369-2DAD0CB0F723}"/>
              </a:ext>
            </a:extLst>
          </p:cNvPr>
          <p:cNvSpPr txBox="1"/>
          <p:nvPr/>
        </p:nvSpPr>
        <p:spPr>
          <a:xfrm>
            <a:off x="1674585" y="6145985"/>
            <a:ext cx="4022419"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International Symposium and Workshop </a:t>
            </a:r>
          </a:p>
          <a:p>
            <a:r>
              <a:rPr lang="en-US" sz="800" dirty="0">
                <a:latin typeface="Arial" panose="020B0604020202020204" pitchFamily="34" charset="0"/>
                <a:cs typeface="Arial" panose="020B0604020202020204" pitchFamily="34" charset="0"/>
              </a:rPr>
              <a:t>on Sustainable Buildings, Cities, and Communities.</a:t>
            </a:r>
          </a:p>
          <a:p>
            <a:r>
              <a:rPr lang="en-US" sz="800" b="1" dirty="0">
                <a:solidFill>
                  <a:srgbClr val="44AADE"/>
                </a:solidFill>
                <a:latin typeface="Arial" panose="020B0604020202020204" pitchFamily="34" charset="0"/>
                <a:cs typeface="Arial" panose="020B0604020202020204" pitchFamily="34" charset="0"/>
              </a:rPr>
              <a:t>“A Sustainable Cooling for Cities: Designing for Hot and Humid Climates”</a:t>
            </a:r>
            <a:endParaRPr lang="en-ID" sz="800" b="1" dirty="0">
              <a:solidFill>
                <a:srgbClr val="44AAD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1AA1C80-30C9-55B3-C20A-12B93379BDFF}"/>
              </a:ext>
            </a:extLst>
          </p:cNvPr>
          <p:cNvPicPr>
            <a:picLocks noChangeAspect="1"/>
          </p:cNvPicPr>
          <p:nvPr/>
        </p:nvPicPr>
        <p:blipFill>
          <a:blip r:embed="rId4">
            <a:extLst>
              <a:ext uri="{28A0092B-C50C-407E-A947-70E740481C1C}">
                <a14:useLocalDpi xmlns:a14="http://schemas.microsoft.com/office/drawing/2010/main" val="0"/>
              </a:ext>
            </a:extLst>
          </a:blip>
          <a:srcRect l="-1" t="2014" r="64902" b="94247"/>
          <a:stretch>
            <a:fillRect/>
          </a:stretch>
        </p:blipFill>
        <p:spPr>
          <a:xfrm>
            <a:off x="9405473" y="343833"/>
            <a:ext cx="2446926" cy="368596"/>
          </a:xfrm>
          <a:prstGeom prst="rect">
            <a:avLst/>
          </a:prstGeom>
        </p:spPr>
      </p:pic>
      <p:pic>
        <p:nvPicPr>
          <p:cNvPr id="4" name="Picture 3">
            <a:extLst>
              <a:ext uri="{FF2B5EF4-FFF2-40B4-BE49-F238E27FC236}">
                <a16:creationId xmlns:a16="http://schemas.microsoft.com/office/drawing/2014/main" id="{DA607BC2-87DB-89E0-E2DF-8BA35EB771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474" y="282273"/>
            <a:ext cx="796830" cy="779612"/>
          </a:xfrm>
          <a:prstGeom prst="rect">
            <a:avLst/>
          </a:prstGeom>
        </p:spPr>
      </p:pic>
      <p:pic>
        <p:nvPicPr>
          <p:cNvPr id="5" name="image2.png">
            <a:extLst>
              <a:ext uri="{FF2B5EF4-FFF2-40B4-BE49-F238E27FC236}">
                <a16:creationId xmlns:a16="http://schemas.microsoft.com/office/drawing/2014/main" id="{E9D07ECC-B2D7-5326-DFB0-0E8B6702C179}"/>
              </a:ext>
            </a:extLst>
          </p:cNvPr>
          <p:cNvPicPr/>
          <p:nvPr/>
        </p:nvPicPr>
        <p:blipFill>
          <a:blip r:embed="rId6"/>
          <a:srcRect/>
          <a:stretch>
            <a:fillRect/>
          </a:stretch>
        </p:blipFill>
        <p:spPr>
          <a:xfrm rot="10800000">
            <a:off x="4571524" y="1222143"/>
            <a:ext cx="2451884" cy="1751255"/>
          </a:xfrm>
          <a:prstGeom prst="rect">
            <a:avLst/>
          </a:prstGeom>
          <a:ln/>
        </p:spPr>
      </p:pic>
      <p:pic>
        <p:nvPicPr>
          <p:cNvPr id="9" name="Picture 8">
            <a:extLst>
              <a:ext uri="{FF2B5EF4-FFF2-40B4-BE49-F238E27FC236}">
                <a16:creationId xmlns:a16="http://schemas.microsoft.com/office/drawing/2014/main" id="{182E78E0-9B49-2418-EBAB-9A7F964532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3408" y="1222142"/>
            <a:ext cx="2619259" cy="1751256"/>
          </a:xfrm>
          <a:prstGeom prst="rect">
            <a:avLst/>
          </a:prstGeom>
          <a:noFill/>
          <a:ln>
            <a:noFill/>
          </a:ln>
        </p:spPr>
      </p:pic>
    </p:spTree>
    <p:extLst>
      <p:ext uri="{BB962C8B-B14F-4D97-AF65-F5344CB8AC3E}">
        <p14:creationId xmlns:p14="http://schemas.microsoft.com/office/powerpoint/2010/main" val="275020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panose="020B0604020202020204" pitchFamily="34" charset="0"/>
                <a:cs typeface="Arial" panose="020B0604020202020204" pitchFamily="34" charset="0"/>
              </a:rPr>
              <a:t>Introduction</a:t>
            </a:r>
            <a:endParaRPr lang="id-ID"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24AAF8-4463-C429-8752-37274FAA85AA}"/>
              </a:ext>
            </a:extLst>
          </p:cNvPr>
          <p:cNvSpPr>
            <a:spLocks noGrp="1" noRot="1" noMove="1" noResize="1" noEditPoints="1" noAdjustHandles="1" noChangeArrowheads="1" noChangeShapeType="1"/>
          </p:cNvSpPr>
          <p:nvPr>
            <p:ph idx="1"/>
          </p:nvPr>
        </p:nvSpPr>
        <p:spPr>
          <a:xfrm>
            <a:off x="1774825" y="1705757"/>
            <a:ext cx="9218048" cy="3865159"/>
          </a:xfrm>
        </p:spPr>
        <p:txBody>
          <a:bodyPr>
            <a:noAutofit/>
          </a:bodyPr>
          <a:lstStyle/>
          <a:p>
            <a:pPr algn="just"/>
            <a:r>
              <a:rPr lang="en-GB" sz="2000" dirty="0"/>
              <a:t>The concept of urban agriculture integrated with the </a:t>
            </a:r>
            <a:r>
              <a:rPr lang="en-GB" sz="2000" i="1" dirty="0" err="1"/>
              <a:t>Buruan</a:t>
            </a:r>
            <a:r>
              <a:rPr lang="en-GB" sz="2000" i="1" dirty="0"/>
              <a:t> SAE</a:t>
            </a:r>
            <a:r>
              <a:rPr lang="en-GB" sz="2000" dirty="0"/>
              <a:t> program is an effort to sustainably increase food security and self-sufficiency. </a:t>
            </a:r>
            <a:r>
              <a:rPr lang="en-ID" sz="2000" dirty="0"/>
              <a:t>The </a:t>
            </a:r>
            <a:r>
              <a:rPr lang="en-ID" sz="2000" i="1" dirty="0" err="1"/>
              <a:t>Buruan</a:t>
            </a:r>
            <a:r>
              <a:rPr lang="en-ID" sz="2000" i="1" dirty="0"/>
              <a:t> SAE</a:t>
            </a:r>
            <a:r>
              <a:rPr lang="en-ID" sz="2000" dirty="0"/>
              <a:t> program is an innovative program that integrates waste management into compost with agricultural, livestock, and fisheries systems. The term </a:t>
            </a:r>
            <a:r>
              <a:rPr lang="en-ID" sz="2000" i="1" dirty="0" err="1"/>
              <a:t>Buruan</a:t>
            </a:r>
            <a:r>
              <a:rPr lang="en-ID" sz="2000" i="1" dirty="0"/>
              <a:t> SAE</a:t>
            </a:r>
            <a:r>
              <a:rPr lang="en-ID" sz="2000" dirty="0"/>
              <a:t> is derived from the Sundanese language: "</a:t>
            </a:r>
            <a:r>
              <a:rPr lang="en-ID" sz="2000" dirty="0" err="1"/>
              <a:t>Buruan</a:t>
            </a:r>
            <a:r>
              <a:rPr lang="en-ID" sz="2000" dirty="0"/>
              <a:t>," meaning "yard," and "SAE," an abbreviation for "Healthy, Natural, and Economical." The program, launched in 2020, has been implemented in various sub-districts across Bandung City and has established up to 375 groups. The Bandung City Government's target is to increase the number of groups to 100 by 2024 (</a:t>
            </a:r>
            <a:r>
              <a:rPr lang="en-GB" sz="2000" dirty="0"/>
              <a:t>DKPP Kota Bandung, 2020)(</a:t>
            </a:r>
            <a:r>
              <a:rPr lang="en-GB" sz="2000" dirty="0" err="1"/>
              <a:t>Diskominfo</a:t>
            </a:r>
            <a:r>
              <a:rPr lang="en-GB" sz="2000" dirty="0"/>
              <a:t>, 2024)</a:t>
            </a:r>
            <a:r>
              <a:rPr lang="en-ID" sz="2000" dirty="0"/>
              <a:t>.</a:t>
            </a:r>
          </a:p>
          <a:p>
            <a:r>
              <a:rPr lang="en-ID" sz="2000" dirty="0"/>
              <a:t>Highly populated urban areas like Bandung often experience rising temperatures and declining environmental quality due to limited green space and excessive heat retention from building surfaces (Rahman et.al, 2024). </a:t>
            </a:r>
            <a:r>
              <a:rPr lang="en-GB" sz="2000" dirty="0"/>
              <a:t>As an intervention, the </a:t>
            </a:r>
            <a:r>
              <a:rPr lang="en-GB" sz="2000" dirty="0" err="1"/>
              <a:t>Buruan</a:t>
            </a:r>
            <a:r>
              <a:rPr lang="en-GB" sz="2000" dirty="0"/>
              <a:t> SAE program—implemented on small residual plots within dense neighbourhoods offers a green pocket strategy that enhances both community-based food security and the microclimate quality of the surrounding area.</a:t>
            </a:r>
          </a:p>
          <a:p>
            <a:endParaRPr lang="en-GB" sz="2000" dirty="0"/>
          </a:p>
          <a:p>
            <a:endParaRPr lang="en-ID" sz="2000" dirty="0"/>
          </a:p>
          <a:p>
            <a:endParaRPr lang="en-GB" sz="2000" dirty="0"/>
          </a:p>
        </p:txBody>
      </p:sp>
      <p:sp>
        <p:nvSpPr>
          <p:cNvPr id="9" name="Rectangle 8">
            <a:extLst>
              <a:ext uri="{FF2B5EF4-FFF2-40B4-BE49-F238E27FC236}">
                <a16:creationId xmlns:a16="http://schemas.microsoft.com/office/drawing/2014/main" id="{85D24ECE-C403-ABED-8BD5-B8679CAAE399}"/>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000">
                <a:srgbClr val="44AADE"/>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 name="TextBox 6">
            <a:extLst>
              <a:ext uri="{FF2B5EF4-FFF2-40B4-BE49-F238E27FC236}">
                <a16:creationId xmlns:a16="http://schemas.microsoft.com/office/drawing/2014/main" id="{9FB90156-2FEB-760B-6E4D-47723F8E6797}"/>
              </a:ext>
            </a:extLst>
          </p:cNvPr>
          <p:cNvSpPr txBox="1"/>
          <p:nvPr/>
        </p:nvSpPr>
        <p:spPr>
          <a:xfrm>
            <a:off x="695325" y="357209"/>
            <a:ext cx="3525615" cy="276999"/>
          </a:xfrm>
          <a:prstGeom prst="rect">
            <a:avLst/>
          </a:prstGeom>
          <a:noFill/>
        </p:spPr>
        <p:txBody>
          <a:bodyPr wrap="square" rtlCol="0">
            <a:spAutoFit/>
          </a:bodyPr>
          <a:lstStyle/>
          <a:p>
            <a:r>
              <a:rPr lang="en-US" sz="1200" dirty="0"/>
              <a:t>Universitas Pendidikan Indonesia</a:t>
            </a:r>
            <a:endParaRPr lang="id-ID" sz="1200" dirty="0"/>
          </a:p>
        </p:txBody>
      </p:sp>
      <p:grpSp>
        <p:nvGrpSpPr>
          <p:cNvPr id="4" name="Group 3">
            <a:extLst>
              <a:ext uri="{FF2B5EF4-FFF2-40B4-BE49-F238E27FC236}">
                <a16:creationId xmlns:a16="http://schemas.microsoft.com/office/drawing/2014/main" id="{E8713529-FD73-0FD1-AE4F-15C361AAA04B}"/>
              </a:ext>
            </a:extLst>
          </p:cNvPr>
          <p:cNvGrpSpPr/>
          <p:nvPr/>
        </p:nvGrpSpPr>
        <p:grpSpPr>
          <a:xfrm>
            <a:off x="-21738" y="4849639"/>
            <a:ext cx="1834688" cy="2113507"/>
            <a:chOff x="-21738" y="4849639"/>
            <a:chExt cx="1834688" cy="2113507"/>
          </a:xfrm>
        </p:grpSpPr>
        <p:pic>
          <p:nvPicPr>
            <p:cNvPr id="6" name="Picture 5">
              <a:extLst>
                <a:ext uri="{FF2B5EF4-FFF2-40B4-BE49-F238E27FC236}">
                  <a16:creationId xmlns:a16="http://schemas.microsoft.com/office/drawing/2014/main" id="{7F25B4F3-EAF0-97FA-DE5F-D994B30A3244}"/>
                </a:ext>
              </a:extLst>
            </p:cNvPr>
            <p:cNvPicPr>
              <a:picLocks noChangeAspect="1"/>
            </p:cNvPicPr>
            <p:nvPr/>
          </p:nvPicPr>
          <p:blipFill>
            <a:blip r:embed="rId2">
              <a:extLst>
                <a:ext uri="{28A0092B-C50C-407E-A947-70E740481C1C}">
                  <a14:useLocalDpi xmlns:a14="http://schemas.microsoft.com/office/drawing/2010/main" val="0"/>
                </a:ext>
              </a:extLst>
            </a:blip>
            <a:srcRect r="70185"/>
            <a:stretch>
              <a:fillRect/>
            </a:stretch>
          </p:blipFill>
          <p:spPr>
            <a:xfrm>
              <a:off x="-21738" y="4849639"/>
              <a:ext cx="793264" cy="2113507"/>
            </a:xfrm>
            <a:prstGeom prst="rect">
              <a:avLst/>
            </a:prstGeom>
          </p:spPr>
        </p:pic>
        <p:pic>
          <p:nvPicPr>
            <p:cNvPr id="10" name="Picture 9">
              <a:extLst>
                <a:ext uri="{FF2B5EF4-FFF2-40B4-BE49-F238E27FC236}">
                  <a16:creationId xmlns:a16="http://schemas.microsoft.com/office/drawing/2014/main" id="{3588E90E-AA08-8741-49EA-B7A32DC6DC94}"/>
                </a:ext>
              </a:extLst>
            </p:cNvPr>
            <p:cNvPicPr>
              <a:picLocks noChangeAspect="1"/>
            </p:cNvPicPr>
            <p:nvPr/>
          </p:nvPicPr>
          <p:blipFill>
            <a:blip r:embed="rId2">
              <a:extLst>
                <a:ext uri="{28A0092B-C50C-407E-A947-70E740481C1C}">
                  <a14:useLocalDpi xmlns:a14="http://schemas.microsoft.com/office/drawing/2010/main" val="0"/>
                </a:ext>
              </a:extLst>
            </a:blip>
            <a:srcRect l="32444" t="19701"/>
            <a:stretch>
              <a:fillRect/>
            </a:stretch>
          </p:blipFill>
          <p:spPr>
            <a:xfrm>
              <a:off x="823913" y="5862638"/>
              <a:ext cx="989037" cy="933846"/>
            </a:xfrm>
            <a:prstGeom prst="rect">
              <a:avLst/>
            </a:prstGeom>
          </p:spPr>
        </p:pic>
      </p:grpSp>
      <p:pic>
        <p:nvPicPr>
          <p:cNvPr id="11" name="Picture 10">
            <a:extLst>
              <a:ext uri="{FF2B5EF4-FFF2-40B4-BE49-F238E27FC236}">
                <a16:creationId xmlns:a16="http://schemas.microsoft.com/office/drawing/2014/main" id="{11A6BD32-2A01-93D8-FDB2-3AFCDDA05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0" y="244435"/>
            <a:ext cx="513645" cy="502546"/>
          </a:xfrm>
          <a:prstGeom prst="rect">
            <a:avLst/>
          </a:prstGeom>
        </p:spPr>
      </p:pic>
      <p:sp>
        <p:nvSpPr>
          <p:cNvPr id="12" name="TextBox 11">
            <a:extLst>
              <a:ext uri="{FF2B5EF4-FFF2-40B4-BE49-F238E27FC236}">
                <a16:creationId xmlns:a16="http://schemas.microsoft.com/office/drawing/2014/main" id="{E9E640DA-1CDF-CD78-498F-D092B30F7EEC}"/>
              </a:ext>
            </a:extLst>
          </p:cNvPr>
          <p:cNvSpPr txBox="1"/>
          <p:nvPr/>
        </p:nvSpPr>
        <p:spPr>
          <a:xfrm>
            <a:off x="2922384" y="6152583"/>
            <a:ext cx="9040790" cy="461665"/>
          </a:xfrm>
          <a:prstGeom prst="rect">
            <a:avLst/>
          </a:prstGeom>
          <a:noFill/>
        </p:spPr>
        <p:txBody>
          <a:bodyPr wrap="square" rtlCol="0">
            <a:spAutoFit/>
          </a:bodyPr>
          <a:lstStyle/>
          <a:p>
            <a:pPr algn="r"/>
            <a:r>
              <a:rPr lang="en-GB" sz="1200" b="1" dirty="0">
                <a:solidFill>
                  <a:schemeClr val="bg1"/>
                </a:solidFill>
                <a:latin typeface="Arial" panose="020B0604020202020204" pitchFamily="34" charset="0"/>
                <a:cs typeface="Arial" panose="020B0604020202020204" pitchFamily="34" charset="0"/>
              </a:rPr>
              <a:t>Green Pocket Urban Farming: The Effectiveness of The </a:t>
            </a:r>
            <a:r>
              <a:rPr lang="en-GB" sz="1200" b="1" i="1" dirty="0" err="1">
                <a:solidFill>
                  <a:schemeClr val="bg1"/>
                </a:solidFill>
                <a:latin typeface="Arial" panose="020B0604020202020204" pitchFamily="34" charset="0"/>
                <a:cs typeface="Arial" panose="020B0604020202020204" pitchFamily="34" charset="0"/>
              </a:rPr>
              <a:t>Buruan</a:t>
            </a:r>
            <a:r>
              <a:rPr lang="en-GB" sz="1200" b="1" i="1" dirty="0">
                <a:solidFill>
                  <a:schemeClr val="bg1"/>
                </a:solidFill>
                <a:latin typeface="Arial" panose="020B0604020202020204" pitchFamily="34" charset="0"/>
                <a:cs typeface="Arial" panose="020B0604020202020204" pitchFamily="34" charset="0"/>
              </a:rPr>
              <a:t> SAE</a:t>
            </a:r>
            <a:r>
              <a:rPr lang="en-GB" sz="1200" b="1" dirty="0">
                <a:solidFill>
                  <a:schemeClr val="bg1"/>
                </a:solidFill>
                <a:latin typeface="Arial" panose="020B0604020202020204" pitchFamily="34" charset="0"/>
                <a:cs typeface="Arial" panose="020B0604020202020204" pitchFamily="34" charset="0"/>
              </a:rPr>
              <a:t> Program as an Urban Cooling Mechanism </a:t>
            </a:r>
            <a:endParaRPr lang="en-ID" sz="1200" dirty="0">
              <a:solidFill>
                <a:schemeClr val="bg1"/>
              </a:solidFill>
              <a:latin typeface="Arial" panose="020B0604020202020204" pitchFamily="34" charset="0"/>
              <a:cs typeface="Arial" panose="020B0604020202020204" pitchFamily="34" charset="0"/>
            </a:endParaRPr>
          </a:p>
          <a:p>
            <a:pPr algn="r"/>
            <a:r>
              <a:rPr lang="id-ID" sz="1200" dirty="0">
                <a:solidFill>
                  <a:schemeClr val="bg1"/>
                </a:solidFill>
              </a:rPr>
              <a:t>| </a:t>
            </a:r>
            <a:r>
              <a:rPr lang="en-US" sz="1200" dirty="0">
                <a:solidFill>
                  <a:schemeClr val="bg1"/>
                </a:solidFill>
              </a:rPr>
              <a:t>Kunthi Herma Dwidayati</a:t>
            </a:r>
          </a:p>
        </p:txBody>
      </p:sp>
    </p:spTree>
    <p:extLst>
      <p:ext uri="{BB962C8B-B14F-4D97-AF65-F5344CB8AC3E}">
        <p14:creationId xmlns:p14="http://schemas.microsoft.com/office/powerpoint/2010/main" val="203407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FE6981-ADD1-03F7-4054-C17740B617BB}"/>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000">
                <a:srgbClr val="44AADE"/>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5" name="TextBox 4">
            <a:extLst>
              <a:ext uri="{FF2B5EF4-FFF2-40B4-BE49-F238E27FC236}">
                <a16:creationId xmlns:a16="http://schemas.microsoft.com/office/drawing/2014/main" id="{D8914D5C-3EB0-05A1-68E0-45B8D7F34488}"/>
              </a:ext>
            </a:extLst>
          </p:cNvPr>
          <p:cNvSpPr txBox="1"/>
          <p:nvPr/>
        </p:nvSpPr>
        <p:spPr>
          <a:xfrm>
            <a:off x="695325" y="357209"/>
            <a:ext cx="3525615" cy="276999"/>
          </a:xfrm>
          <a:prstGeom prst="rect">
            <a:avLst/>
          </a:prstGeom>
          <a:noFill/>
        </p:spPr>
        <p:txBody>
          <a:bodyPr wrap="square" rtlCol="0">
            <a:spAutoFit/>
          </a:bodyPr>
          <a:lstStyle/>
          <a:p>
            <a:r>
              <a:rPr lang="en-US" sz="1200" dirty="0"/>
              <a:t>Universitas Pendidikan Indonesia</a:t>
            </a:r>
            <a:endParaRPr lang="id-ID" sz="1200" dirty="0"/>
          </a:p>
        </p:txBody>
      </p:sp>
      <p:grpSp>
        <p:nvGrpSpPr>
          <p:cNvPr id="6" name="Group 5">
            <a:extLst>
              <a:ext uri="{FF2B5EF4-FFF2-40B4-BE49-F238E27FC236}">
                <a16:creationId xmlns:a16="http://schemas.microsoft.com/office/drawing/2014/main" id="{29735D21-690D-C803-9933-B8A2C896119E}"/>
              </a:ext>
            </a:extLst>
          </p:cNvPr>
          <p:cNvGrpSpPr/>
          <p:nvPr/>
        </p:nvGrpSpPr>
        <p:grpSpPr>
          <a:xfrm>
            <a:off x="-21738" y="4849639"/>
            <a:ext cx="1834688" cy="2113507"/>
            <a:chOff x="-21738" y="4849639"/>
            <a:chExt cx="1834688" cy="2113507"/>
          </a:xfrm>
        </p:grpSpPr>
        <p:pic>
          <p:nvPicPr>
            <p:cNvPr id="7" name="Picture 6">
              <a:extLst>
                <a:ext uri="{FF2B5EF4-FFF2-40B4-BE49-F238E27FC236}">
                  <a16:creationId xmlns:a16="http://schemas.microsoft.com/office/drawing/2014/main" id="{FF5AAFEE-D85B-87B3-51DE-18E703CD4186}"/>
                </a:ext>
              </a:extLst>
            </p:cNvPr>
            <p:cNvPicPr>
              <a:picLocks noChangeAspect="1"/>
            </p:cNvPicPr>
            <p:nvPr/>
          </p:nvPicPr>
          <p:blipFill>
            <a:blip r:embed="rId2">
              <a:extLst>
                <a:ext uri="{28A0092B-C50C-407E-A947-70E740481C1C}">
                  <a14:useLocalDpi xmlns:a14="http://schemas.microsoft.com/office/drawing/2010/main" val="0"/>
                </a:ext>
              </a:extLst>
            </a:blip>
            <a:srcRect r="70185"/>
            <a:stretch>
              <a:fillRect/>
            </a:stretch>
          </p:blipFill>
          <p:spPr>
            <a:xfrm>
              <a:off x="-21738" y="4849639"/>
              <a:ext cx="793264" cy="2113507"/>
            </a:xfrm>
            <a:prstGeom prst="rect">
              <a:avLst/>
            </a:prstGeom>
          </p:spPr>
        </p:pic>
        <p:pic>
          <p:nvPicPr>
            <p:cNvPr id="8" name="Picture 7">
              <a:extLst>
                <a:ext uri="{FF2B5EF4-FFF2-40B4-BE49-F238E27FC236}">
                  <a16:creationId xmlns:a16="http://schemas.microsoft.com/office/drawing/2014/main" id="{4FDF6AE2-8A23-C40F-A8D9-A745FFA0AD0E}"/>
                </a:ext>
              </a:extLst>
            </p:cNvPr>
            <p:cNvPicPr>
              <a:picLocks noChangeAspect="1"/>
            </p:cNvPicPr>
            <p:nvPr/>
          </p:nvPicPr>
          <p:blipFill>
            <a:blip r:embed="rId2">
              <a:extLst>
                <a:ext uri="{28A0092B-C50C-407E-A947-70E740481C1C}">
                  <a14:useLocalDpi xmlns:a14="http://schemas.microsoft.com/office/drawing/2010/main" val="0"/>
                </a:ext>
              </a:extLst>
            </a:blip>
            <a:srcRect l="32444" t="19701"/>
            <a:stretch>
              <a:fillRect/>
            </a:stretch>
          </p:blipFill>
          <p:spPr>
            <a:xfrm>
              <a:off x="823913" y="5862638"/>
              <a:ext cx="989037" cy="933846"/>
            </a:xfrm>
            <a:prstGeom prst="rect">
              <a:avLst/>
            </a:prstGeom>
          </p:spPr>
        </p:pic>
      </p:grpSp>
      <p:pic>
        <p:nvPicPr>
          <p:cNvPr id="9" name="Picture 8">
            <a:extLst>
              <a:ext uri="{FF2B5EF4-FFF2-40B4-BE49-F238E27FC236}">
                <a16:creationId xmlns:a16="http://schemas.microsoft.com/office/drawing/2014/main" id="{C1AD143F-6FE8-EA5D-2B59-D4D79739E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0" y="244435"/>
            <a:ext cx="513645" cy="502546"/>
          </a:xfrm>
          <a:prstGeom prst="rect">
            <a:avLst/>
          </a:prstGeom>
        </p:spPr>
      </p:pic>
      <p:sp>
        <p:nvSpPr>
          <p:cNvPr id="11" name="TextBox 10">
            <a:extLst>
              <a:ext uri="{FF2B5EF4-FFF2-40B4-BE49-F238E27FC236}">
                <a16:creationId xmlns:a16="http://schemas.microsoft.com/office/drawing/2014/main" id="{F97A0EEF-64E3-2FD7-0B13-5DA19E6FB194}"/>
              </a:ext>
            </a:extLst>
          </p:cNvPr>
          <p:cNvSpPr txBox="1"/>
          <p:nvPr/>
        </p:nvSpPr>
        <p:spPr>
          <a:xfrm>
            <a:off x="1812950" y="1797784"/>
            <a:ext cx="9149340" cy="1631216"/>
          </a:xfrm>
          <a:prstGeom prst="rect">
            <a:avLst/>
          </a:prstGeom>
          <a:noFill/>
        </p:spPr>
        <p:txBody>
          <a:bodyPr wrap="square">
            <a:spAutoFit/>
          </a:bodyPr>
          <a:lstStyle/>
          <a:p>
            <a:r>
              <a:rPr lang="en-US" sz="2000" dirty="0"/>
              <a:t>The aim of this research is </a:t>
            </a:r>
            <a:r>
              <a:rPr lang="en-US" sz="2000" b="1" dirty="0"/>
              <a:t>to improve the quality of the </a:t>
            </a:r>
            <a:r>
              <a:rPr lang="en-US" sz="2000" b="1" dirty="0" err="1"/>
              <a:t>Buruan</a:t>
            </a:r>
            <a:r>
              <a:rPr lang="en-US" sz="2000" b="1" dirty="0"/>
              <a:t> SAE urban farming area through the implementation of community-based architectural design and measure its effectiveness</a:t>
            </a:r>
            <a:r>
              <a:rPr lang="en-US" sz="2000" dirty="0"/>
              <a:t>, so that it is expected to increase the area of ​​green areas, agricultural productivity for community food independence, build environmental awareness and become an area cooling system in dense urban areas.</a:t>
            </a:r>
          </a:p>
        </p:txBody>
      </p:sp>
    </p:spTree>
    <p:extLst>
      <p:ext uri="{BB962C8B-B14F-4D97-AF65-F5344CB8AC3E}">
        <p14:creationId xmlns:p14="http://schemas.microsoft.com/office/powerpoint/2010/main" val="31268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9818E9-B1F4-C482-5B57-CA0D7581B192}"/>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000">
                <a:srgbClr val="44AADE"/>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panose="020B0604020202020204" pitchFamily="34" charset="0"/>
                <a:cs typeface="Arial" panose="020B0604020202020204" pitchFamily="34" charset="0"/>
              </a:rPr>
              <a:t>Method</a:t>
            </a:r>
            <a:endParaRPr lang="id-ID"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24AAF8-4463-C429-8752-37274FAA85AA}"/>
              </a:ext>
            </a:extLst>
          </p:cNvPr>
          <p:cNvSpPr>
            <a:spLocks noGrp="1" noRot="1" noMove="1" noResize="1" noEditPoints="1" noAdjustHandles="1" noChangeArrowheads="1" noChangeShapeType="1"/>
          </p:cNvSpPr>
          <p:nvPr>
            <p:ph idx="1"/>
          </p:nvPr>
        </p:nvSpPr>
        <p:spPr>
          <a:xfrm>
            <a:off x="1774825" y="1705757"/>
            <a:ext cx="9218048" cy="3865159"/>
          </a:xfrm>
        </p:spPr>
        <p:txBody>
          <a:bodyPr>
            <a:normAutofit/>
          </a:bodyPr>
          <a:lstStyle/>
          <a:p>
            <a:r>
              <a:rPr lang="en-GB" sz="2000" dirty="0"/>
              <a:t>The study adopts a </a:t>
            </a:r>
            <a:r>
              <a:rPr lang="en-GB" sz="2000" b="1" dirty="0"/>
              <a:t>Participatory Action Research (PAR) </a:t>
            </a:r>
            <a:r>
              <a:rPr lang="en-GB" sz="2000" dirty="0"/>
              <a:t>framework to understand community engagement, spatial transformations, and design adaptations within the </a:t>
            </a:r>
            <a:r>
              <a:rPr lang="en-GB" sz="2000" i="1" dirty="0" err="1"/>
              <a:t>Buruan</a:t>
            </a:r>
            <a:r>
              <a:rPr lang="en-GB" sz="2000" i="1" dirty="0"/>
              <a:t> SAE</a:t>
            </a:r>
            <a:r>
              <a:rPr lang="en-GB" sz="2000" dirty="0"/>
              <a:t> site</a:t>
            </a:r>
          </a:p>
          <a:p>
            <a:r>
              <a:rPr lang="en-GB" sz="2000" dirty="0"/>
              <a:t>PAR is combined with environmental field measurements to evaluate microclimate outcomes following the implementation of green pocket urban farming interventions.</a:t>
            </a:r>
          </a:p>
          <a:p>
            <a:r>
              <a:rPr lang="en-GB" sz="2000" dirty="0"/>
              <a:t>The location at </a:t>
            </a:r>
            <a:r>
              <a:rPr lang="en-GB" sz="2000" i="1" dirty="0" err="1"/>
              <a:t>Buruan</a:t>
            </a:r>
            <a:r>
              <a:rPr lang="en-GB" sz="2000" i="1" dirty="0"/>
              <a:t> SAE</a:t>
            </a:r>
            <a:r>
              <a:rPr lang="en-GB" sz="2000" dirty="0"/>
              <a:t> site RW.06 </a:t>
            </a:r>
            <a:r>
              <a:rPr lang="en-GB" sz="2000" dirty="0" err="1"/>
              <a:t>Cikutra</a:t>
            </a:r>
            <a:r>
              <a:rPr lang="en-GB" sz="2000" dirty="0"/>
              <a:t> Bandung city. The research design divided into two component, namely </a:t>
            </a:r>
            <a:r>
              <a:rPr lang="en-GB" sz="2000" b="1" dirty="0"/>
              <a:t>preliminary assessment </a:t>
            </a:r>
            <a:r>
              <a:rPr lang="en-GB" sz="2000" dirty="0"/>
              <a:t>(mapping the physical condition, identify existing vegetation, documenting initial microclimate condition, and informal interview with community) and also </a:t>
            </a:r>
            <a:r>
              <a:rPr lang="en-GB" sz="2000" b="1" dirty="0"/>
              <a:t>community participation and co-design </a:t>
            </a:r>
            <a:r>
              <a:rPr lang="en-GB" sz="2000" dirty="0"/>
              <a:t>(Focus Group Discussion during design process)</a:t>
            </a:r>
            <a:endParaRPr lang="en-ID" sz="2000" dirty="0"/>
          </a:p>
        </p:txBody>
      </p:sp>
      <p:grpSp>
        <p:nvGrpSpPr>
          <p:cNvPr id="12" name="Group 11">
            <a:extLst>
              <a:ext uri="{FF2B5EF4-FFF2-40B4-BE49-F238E27FC236}">
                <a16:creationId xmlns:a16="http://schemas.microsoft.com/office/drawing/2014/main" id="{5AE5235D-F6A3-3CD1-F682-86B91DDD9E46}"/>
              </a:ext>
            </a:extLst>
          </p:cNvPr>
          <p:cNvGrpSpPr/>
          <p:nvPr/>
        </p:nvGrpSpPr>
        <p:grpSpPr>
          <a:xfrm>
            <a:off x="-21738" y="4849639"/>
            <a:ext cx="1834688" cy="2113507"/>
            <a:chOff x="-21738" y="4849639"/>
            <a:chExt cx="1834688" cy="2113507"/>
          </a:xfrm>
        </p:grpSpPr>
        <p:pic>
          <p:nvPicPr>
            <p:cNvPr id="13" name="Picture 12">
              <a:extLst>
                <a:ext uri="{FF2B5EF4-FFF2-40B4-BE49-F238E27FC236}">
                  <a16:creationId xmlns:a16="http://schemas.microsoft.com/office/drawing/2014/main" id="{DBE62011-412C-6DFD-A9D0-6830B836E4D5}"/>
                </a:ext>
              </a:extLst>
            </p:cNvPr>
            <p:cNvPicPr>
              <a:picLocks noChangeAspect="1"/>
            </p:cNvPicPr>
            <p:nvPr/>
          </p:nvPicPr>
          <p:blipFill>
            <a:blip r:embed="rId2">
              <a:extLst>
                <a:ext uri="{28A0092B-C50C-407E-A947-70E740481C1C}">
                  <a14:useLocalDpi xmlns:a14="http://schemas.microsoft.com/office/drawing/2010/main" val="0"/>
                </a:ext>
              </a:extLst>
            </a:blip>
            <a:srcRect r="70185"/>
            <a:stretch>
              <a:fillRect/>
            </a:stretch>
          </p:blipFill>
          <p:spPr>
            <a:xfrm>
              <a:off x="-21738" y="4849639"/>
              <a:ext cx="793264" cy="2113507"/>
            </a:xfrm>
            <a:prstGeom prst="rect">
              <a:avLst/>
            </a:prstGeom>
          </p:spPr>
        </p:pic>
        <p:pic>
          <p:nvPicPr>
            <p:cNvPr id="14" name="Picture 13">
              <a:extLst>
                <a:ext uri="{FF2B5EF4-FFF2-40B4-BE49-F238E27FC236}">
                  <a16:creationId xmlns:a16="http://schemas.microsoft.com/office/drawing/2014/main" id="{05D61A04-2C9D-407A-0D42-FEB896CE7708}"/>
                </a:ext>
              </a:extLst>
            </p:cNvPr>
            <p:cNvPicPr>
              <a:picLocks noChangeAspect="1"/>
            </p:cNvPicPr>
            <p:nvPr/>
          </p:nvPicPr>
          <p:blipFill>
            <a:blip r:embed="rId2">
              <a:extLst>
                <a:ext uri="{28A0092B-C50C-407E-A947-70E740481C1C}">
                  <a14:useLocalDpi xmlns:a14="http://schemas.microsoft.com/office/drawing/2010/main" val="0"/>
                </a:ext>
              </a:extLst>
            </a:blip>
            <a:srcRect l="32444" t="19701"/>
            <a:stretch>
              <a:fillRect/>
            </a:stretch>
          </p:blipFill>
          <p:spPr>
            <a:xfrm>
              <a:off x="823913" y="5862638"/>
              <a:ext cx="989037" cy="933846"/>
            </a:xfrm>
            <a:prstGeom prst="rect">
              <a:avLst/>
            </a:prstGeom>
          </p:spPr>
        </p:pic>
      </p:grpSp>
      <p:sp>
        <p:nvSpPr>
          <p:cNvPr id="4" name="TextBox 3">
            <a:extLst>
              <a:ext uri="{FF2B5EF4-FFF2-40B4-BE49-F238E27FC236}">
                <a16:creationId xmlns:a16="http://schemas.microsoft.com/office/drawing/2014/main" id="{B195F0EB-E2E7-E4EC-0E58-EE1BEC22A9D8}"/>
              </a:ext>
            </a:extLst>
          </p:cNvPr>
          <p:cNvSpPr txBox="1"/>
          <p:nvPr/>
        </p:nvSpPr>
        <p:spPr>
          <a:xfrm>
            <a:off x="2922384" y="6152583"/>
            <a:ext cx="9040790" cy="461665"/>
          </a:xfrm>
          <a:prstGeom prst="rect">
            <a:avLst/>
          </a:prstGeom>
          <a:noFill/>
        </p:spPr>
        <p:txBody>
          <a:bodyPr wrap="square" rtlCol="0">
            <a:spAutoFit/>
          </a:bodyPr>
          <a:lstStyle/>
          <a:p>
            <a:pPr algn="r"/>
            <a:r>
              <a:rPr lang="en-GB" sz="1200" b="1" dirty="0">
                <a:solidFill>
                  <a:schemeClr val="bg1"/>
                </a:solidFill>
                <a:latin typeface="Arial" panose="020B0604020202020204" pitchFamily="34" charset="0"/>
                <a:cs typeface="Arial" panose="020B0604020202020204" pitchFamily="34" charset="0"/>
              </a:rPr>
              <a:t>Green Pocket Urban Farming: The Effectiveness of The </a:t>
            </a:r>
            <a:r>
              <a:rPr lang="en-GB" sz="1200" b="1" i="1" dirty="0" err="1">
                <a:solidFill>
                  <a:schemeClr val="bg1"/>
                </a:solidFill>
                <a:latin typeface="Arial" panose="020B0604020202020204" pitchFamily="34" charset="0"/>
                <a:cs typeface="Arial" panose="020B0604020202020204" pitchFamily="34" charset="0"/>
              </a:rPr>
              <a:t>Buruan</a:t>
            </a:r>
            <a:r>
              <a:rPr lang="en-GB" sz="1200" b="1" i="1" dirty="0">
                <a:solidFill>
                  <a:schemeClr val="bg1"/>
                </a:solidFill>
                <a:latin typeface="Arial" panose="020B0604020202020204" pitchFamily="34" charset="0"/>
                <a:cs typeface="Arial" panose="020B0604020202020204" pitchFamily="34" charset="0"/>
              </a:rPr>
              <a:t> SAE</a:t>
            </a:r>
            <a:r>
              <a:rPr lang="en-GB" sz="1200" b="1" dirty="0">
                <a:solidFill>
                  <a:schemeClr val="bg1"/>
                </a:solidFill>
                <a:latin typeface="Arial" panose="020B0604020202020204" pitchFamily="34" charset="0"/>
                <a:cs typeface="Arial" panose="020B0604020202020204" pitchFamily="34" charset="0"/>
              </a:rPr>
              <a:t> Program as an Urban Cooling Mechanism </a:t>
            </a:r>
            <a:endParaRPr lang="en-ID" sz="1200" dirty="0">
              <a:solidFill>
                <a:schemeClr val="bg1"/>
              </a:solidFill>
              <a:latin typeface="Arial" panose="020B0604020202020204" pitchFamily="34" charset="0"/>
              <a:cs typeface="Arial" panose="020B0604020202020204" pitchFamily="34" charset="0"/>
            </a:endParaRPr>
          </a:p>
          <a:p>
            <a:pPr algn="r"/>
            <a:r>
              <a:rPr lang="id-ID" sz="1200" dirty="0">
                <a:solidFill>
                  <a:schemeClr val="bg1"/>
                </a:solidFill>
              </a:rPr>
              <a:t>| </a:t>
            </a:r>
            <a:r>
              <a:rPr lang="en-US" sz="1200" dirty="0">
                <a:solidFill>
                  <a:schemeClr val="bg1"/>
                </a:solidFill>
              </a:rPr>
              <a:t>Kunthi Herma Dwidayati</a:t>
            </a:r>
          </a:p>
        </p:txBody>
      </p:sp>
      <p:sp>
        <p:nvSpPr>
          <p:cNvPr id="6" name="TextBox 5">
            <a:extLst>
              <a:ext uri="{FF2B5EF4-FFF2-40B4-BE49-F238E27FC236}">
                <a16:creationId xmlns:a16="http://schemas.microsoft.com/office/drawing/2014/main" id="{AFA48D07-DFC6-9C99-8B5F-2EEF91531724}"/>
              </a:ext>
            </a:extLst>
          </p:cNvPr>
          <p:cNvSpPr txBox="1"/>
          <p:nvPr/>
        </p:nvSpPr>
        <p:spPr>
          <a:xfrm>
            <a:off x="695325" y="357209"/>
            <a:ext cx="3525615" cy="276999"/>
          </a:xfrm>
          <a:prstGeom prst="rect">
            <a:avLst/>
          </a:prstGeom>
          <a:noFill/>
        </p:spPr>
        <p:txBody>
          <a:bodyPr wrap="square" rtlCol="0">
            <a:spAutoFit/>
          </a:bodyPr>
          <a:lstStyle/>
          <a:p>
            <a:r>
              <a:rPr lang="en-US" sz="1200" dirty="0"/>
              <a:t>Universitas Pendidikan Indonesia</a:t>
            </a:r>
            <a:endParaRPr lang="id-ID" sz="1200" dirty="0"/>
          </a:p>
        </p:txBody>
      </p:sp>
      <p:pic>
        <p:nvPicPr>
          <p:cNvPr id="9" name="Picture 8">
            <a:extLst>
              <a:ext uri="{FF2B5EF4-FFF2-40B4-BE49-F238E27FC236}">
                <a16:creationId xmlns:a16="http://schemas.microsoft.com/office/drawing/2014/main" id="{12785948-BABC-470A-02D5-943CADD7D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0" y="244435"/>
            <a:ext cx="513645" cy="502546"/>
          </a:xfrm>
          <a:prstGeom prst="rect">
            <a:avLst/>
          </a:prstGeom>
        </p:spPr>
      </p:pic>
    </p:spTree>
    <p:extLst>
      <p:ext uri="{BB962C8B-B14F-4D97-AF65-F5344CB8AC3E}">
        <p14:creationId xmlns:p14="http://schemas.microsoft.com/office/powerpoint/2010/main" val="109057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63679E-C276-29DA-F068-57CD131920CA}"/>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000">
                <a:srgbClr val="44AADE"/>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a:latin typeface="Arial" panose="020B0604020202020204" pitchFamily="34" charset="0"/>
                <a:cs typeface="Arial" panose="020B0604020202020204" pitchFamily="34" charset="0"/>
              </a:rPr>
              <a:t>Result and Discussion</a:t>
            </a:r>
          </a:p>
        </p:txBody>
      </p:sp>
      <p:sp>
        <p:nvSpPr>
          <p:cNvPr id="3" name="Content Placeholder 2">
            <a:extLst>
              <a:ext uri="{FF2B5EF4-FFF2-40B4-BE49-F238E27FC236}">
                <a16:creationId xmlns:a16="http://schemas.microsoft.com/office/drawing/2014/main" id="{DA24AAF8-4463-C429-8752-37274FAA85AA}"/>
              </a:ext>
            </a:extLst>
          </p:cNvPr>
          <p:cNvSpPr>
            <a:spLocks noGrp="1" noRot="1" noMove="1" noResize="1" noEditPoints="1" noAdjustHandles="1" noChangeArrowheads="1" noChangeShapeType="1"/>
          </p:cNvSpPr>
          <p:nvPr>
            <p:ph idx="1"/>
          </p:nvPr>
        </p:nvSpPr>
        <p:spPr>
          <a:xfrm>
            <a:off x="1774825" y="1705757"/>
            <a:ext cx="9218048" cy="3865159"/>
          </a:xfrm>
        </p:spPr>
        <p:txBody>
          <a:bodyPr>
            <a:normAutofit/>
          </a:bodyPr>
          <a:lstStyle/>
          <a:p>
            <a:endParaRPr lang="en-ID" sz="2000" dirty="0"/>
          </a:p>
          <a:p>
            <a:endParaRPr lang="en-ID" sz="2000" dirty="0"/>
          </a:p>
          <a:p>
            <a:pPr algn="just"/>
            <a:r>
              <a:rPr lang="en-ID" sz="2000" dirty="0"/>
              <a:t>Through a Participatory Action Research (PAR) approach, residents, </a:t>
            </a:r>
            <a:r>
              <a:rPr lang="en-ID" sz="2000" i="1" dirty="0" err="1"/>
              <a:t>Buruan</a:t>
            </a:r>
            <a:r>
              <a:rPr lang="en-ID" sz="2000" dirty="0"/>
              <a:t> </a:t>
            </a:r>
            <a:r>
              <a:rPr lang="en-ID" sz="2000" i="1" dirty="0"/>
              <a:t>SAE</a:t>
            </a:r>
            <a:r>
              <a:rPr lang="en-ID" sz="2000" dirty="0"/>
              <a:t> cadres, and local community leaders collaboratively redefined the spatial function of the land. Focus Group Discussions (FGDs) facilitated the identification of priority needs, including improved security, boundary clarification, circulation access, and zoning for planting areas. The collaborative design process resulted in a more structured layout and an organized planting scheme, demonstrating a significant shift from unmanaged open space to a functional green pocket that supports community activities and enhances the environment.</a:t>
            </a:r>
          </a:p>
          <a:p>
            <a:endParaRPr lang="en-ID" sz="2000" dirty="0"/>
          </a:p>
          <a:p>
            <a:endParaRPr lang="en-ID" sz="2000" dirty="0"/>
          </a:p>
          <a:p>
            <a:endParaRPr lang="en-ID" sz="2000" dirty="0"/>
          </a:p>
          <a:p>
            <a:endParaRPr lang="en-ID" sz="2000" dirty="0"/>
          </a:p>
          <a:p>
            <a:endParaRPr lang="en-ID" sz="2000" dirty="0"/>
          </a:p>
        </p:txBody>
      </p:sp>
      <p:grpSp>
        <p:nvGrpSpPr>
          <p:cNvPr id="4" name="Group 3">
            <a:extLst>
              <a:ext uri="{FF2B5EF4-FFF2-40B4-BE49-F238E27FC236}">
                <a16:creationId xmlns:a16="http://schemas.microsoft.com/office/drawing/2014/main" id="{B5D08B2F-F2D5-8959-5585-B1EBB378A0FB}"/>
              </a:ext>
            </a:extLst>
          </p:cNvPr>
          <p:cNvGrpSpPr/>
          <p:nvPr/>
        </p:nvGrpSpPr>
        <p:grpSpPr>
          <a:xfrm>
            <a:off x="-21738" y="4849639"/>
            <a:ext cx="1834688" cy="2113507"/>
            <a:chOff x="-21738" y="4849639"/>
            <a:chExt cx="1834688" cy="2113507"/>
          </a:xfrm>
        </p:grpSpPr>
        <p:pic>
          <p:nvPicPr>
            <p:cNvPr id="10" name="Picture 9">
              <a:extLst>
                <a:ext uri="{FF2B5EF4-FFF2-40B4-BE49-F238E27FC236}">
                  <a16:creationId xmlns:a16="http://schemas.microsoft.com/office/drawing/2014/main" id="{D26DD95F-BA94-1052-2104-F911E0DFA878}"/>
                </a:ext>
              </a:extLst>
            </p:cNvPr>
            <p:cNvPicPr>
              <a:picLocks noChangeAspect="1"/>
            </p:cNvPicPr>
            <p:nvPr/>
          </p:nvPicPr>
          <p:blipFill>
            <a:blip r:embed="rId2">
              <a:extLst>
                <a:ext uri="{28A0092B-C50C-407E-A947-70E740481C1C}">
                  <a14:useLocalDpi xmlns:a14="http://schemas.microsoft.com/office/drawing/2010/main" val="0"/>
                </a:ext>
              </a:extLst>
            </a:blip>
            <a:srcRect r="70185"/>
            <a:stretch>
              <a:fillRect/>
            </a:stretch>
          </p:blipFill>
          <p:spPr>
            <a:xfrm>
              <a:off x="-21738" y="4849639"/>
              <a:ext cx="793264" cy="2113507"/>
            </a:xfrm>
            <a:prstGeom prst="rect">
              <a:avLst/>
            </a:prstGeom>
          </p:spPr>
        </p:pic>
        <p:pic>
          <p:nvPicPr>
            <p:cNvPr id="11" name="Picture 10">
              <a:extLst>
                <a:ext uri="{FF2B5EF4-FFF2-40B4-BE49-F238E27FC236}">
                  <a16:creationId xmlns:a16="http://schemas.microsoft.com/office/drawing/2014/main" id="{0AAB460F-B2DD-4796-5315-B81A75814A4F}"/>
                </a:ext>
              </a:extLst>
            </p:cNvPr>
            <p:cNvPicPr>
              <a:picLocks noChangeAspect="1"/>
            </p:cNvPicPr>
            <p:nvPr/>
          </p:nvPicPr>
          <p:blipFill>
            <a:blip r:embed="rId2">
              <a:extLst>
                <a:ext uri="{28A0092B-C50C-407E-A947-70E740481C1C}">
                  <a14:useLocalDpi xmlns:a14="http://schemas.microsoft.com/office/drawing/2010/main" val="0"/>
                </a:ext>
              </a:extLst>
            </a:blip>
            <a:srcRect l="32444" t="19701"/>
            <a:stretch>
              <a:fillRect/>
            </a:stretch>
          </p:blipFill>
          <p:spPr>
            <a:xfrm>
              <a:off x="823913" y="5862638"/>
              <a:ext cx="989037" cy="933846"/>
            </a:xfrm>
            <a:prstGeom prst="rect">
              <a:avLst/>
            </a:prstGeom>
          </p:spPr>
        </p:pic>
      </p:grpSp>
      <p:sp>
        <p:nvSpPr>
          <p:cNvPr id="6" name="TextBox 5">
            <a:extLst>
              <a:ext uri="{FF2B5EF4-FFF2-40B4-BE49-F238E27FC236}">
                <a16:creationId xmlns:a16="http://schemas.microsoft.com/office/drawing/2014/main" id="{9C797F22-CF16-E8C3-9234-40B59A978BE7}"/>
              </a:ext>
            </a:extLst>
          </p:cNvPr>
          <p:cNvSpPr txBox="1"/>
          <p:nvPr/>
        </p:nvSpPr>
        <p:spPr>
          <a:xfrm>
            <a:off x="2922384" y="6152583"/>
            <a:ext cx="9040790" cy="461665"/>
          </a:xfrm>
          <a:prstGeom prst="rect">
            <a:avLst/>
          </a:prstGeom>
          <a:noFill/>
        </p:spPr>
        <p:txBody>
          <a:bodyPr wrap="square" rtlCol="0">
            <a:spAutoFit/>
          </a:bodyPr>
          <a:lstStyle/>
          <a:p>
            <a:pPr algn="r"/>
            <a:r>
              <a:rPr lang="en-GB" sz="1200" b="1" dirty="0">
                <a:solidFill>
                  <a:schemeClr val="bg1"/>
                </a:solidFill>
                <a:latin typeface="Arial" panose="020B0604020202020204" pitchFamily="34" charset="0"/>
                <a:cs typeface="Arial" panose="020B0604020202020204" pitchFamily="34" charset="0"/>
              </a:rPr>
              <a:t>Green Pocket Urban Farming: The Effectiveness of The </a:t>
            </a:r>
            <a:r>
              <a:rPr lang="en-GB" sz="1200" b="1" i="1" dirty="0" err="1">
                <a:solidFill>
                  <a:schemeClr val="bg1"/>
                </a:solidFill>
                <a:latin typeface="Arial" panose="020B0604020202020204" pitchFamily="34" charset="0"/>
                <a:cs typeface="Arial" panose="020B0604020202020204" pitchFamily="34" charset="0"/>
              </a:rPr>
              <a:t>Buruan</a:t>
            </a:r>
            <a:r>
              <a:rPr lang="en-GB" sz="1200" b="1" i="1" dirty="0">
                <a:solidFill>
                  <a:schemeClr val="bg1"/>
                </a:solidFill>
                <a:latin typeface="Arial" panose="020B0604020202020204" pitchFamily="34" charset="0"/>
                <a:cs typeface="Arial" panose="020B0604020202020204" pitchFamily="34" charset="0"/>
              </a:rPr>
              <a:t> SAE</a:t>
            </a:r>
            <a:r>
              <a:rPr lang="en-GB" sz="1200" b="1" dirty="0">
                <a:solidFill>
                  <a:schemeClr val="bg1"/>
                </a:solidFill>
                <a:latin typeface="Arial" panose="020B0604020202020204" pitchFamily="34" charset="0"/>
                <a:cs typeface="Arial" panose="020B0604020202020204" pitchFamily="34" charset="0"/>
              </a:rPr>
              <a:t> Program as an Urban Cooling Mechanism </a:t>
            </a:r>
            <a:endParaRPr lang="en-ID" sz="1200" dirty="0">
              <a:solidFill>
                <a:schemeClr val="bg1"/>
              </a:solidFill>
              <a:latin typeface="Arial" panose="020B0604020202020204" pitchFamily="34" charset="0"/>
              <a:cs typeface="Arial" panose="020B0604020202020204" pitchFamily="34" charset="0"/>
            </a:endParaRPr>
          </a:p>
          <a:p>
            <a:pPr algn="r"/>
            <a:r>
              <a:rPr lang="id-ID" sz="1200" dirty="0">
                <a:solidFill>
                  <a:schemeClr val="bg1"/>
                </a:solidFill>
              </a:rPr>
              <a:t>| </a:t>
            </a:r>
            <a:r>
              <a:rPr lang="en-US" sz="1200" dirty="0">
                <a:solidFill>
                  <a:schemeClr val="bg1"/>
                </a:solidFill>
              </a:rPr>
              <a:t>Kunthi Herma Dwidayati</a:t>
            </a:r>
          </a:p>
        </p:txBody>
      </p:sp>
      <p:sp>
        <p:nvSpPr>
          <p:cNvPr id="9" name="TextBox 8">
            <a:extLst>
              <a:ext uri="{FF2B5EF4-FFF2-40B4-BE49-F238E27FC236}">
                <a16:creationId xmlns:a16="http://schemas.microsoft.com/office/drawing/2014/main" id="{7B973C4A-F8FF-0695-22B1-C47AE05B454A}"/>
              </a:ext>
            </a:extLst>
          </p:cNvPr>
          <p:cNvSpPr txBox="1"/>
          <p:nvPr/>
        </p:nvSpPr>
        <p:spPr>
          <a:xfrm>
            <a:off x="695325" y="357209"/>
            <a:ext cx="3525615" cy="276999"/>
          </a:xfrm>
          <a:prstGeom prst="rect">
            <a:avLst/>
          </a:prstGeom>
          <a:noFill/>
        </p:spPr>
        <p:txBody>
          <a:bodyPr wrap="square" rtlCol="0">
            <a:spAutoFit/>
          </a:bodyPr>
          <a:lstStyle/>
          <a:p>
            <a:r>
              <a:rPr lang="en-US" sz="1200" dirty="0"/>
              <a:t>Universitas Pendidikan Indonesia</a:t>
            </a:r>
            <a:endParaRPr lang="id-ID" sz="1200" dirty="0"/>
          </a:p>
        </p:txBody>
      </p:sp>
      <p:pic>
        <p:nvPicPr>
          <p:cNvPr id="13" name="Picture 12">
            <a:extLst>
              <a:ext uri="{FF2B5EF4-FFF2-40B4-BE49-F238E27FC236}">
                <a16:creationId xmlns:a16="http://schemas.microsoft.com/office/drawing/2014/main" id="{B98C61EC-0FB0-2B52-D00F-7981C30BE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0" y="244435"/>
            <a:ext cx="513645" cy="502546"/>
          </a:xfrm>
          <a:prstGeom prst="rect">
            <a:avLst/>
          </a:prstGeom>
        </p:spPr>
      </p:pic>
    </p:spTree>
    <p:extLst>
      <p:ext uri="{BB962C8B-B14F-4D97-AF65-F5344CB8AC3E}">
        <p14:creationId xmlns:p14="http://schemas.microsoft.com/office/powerpoint/2010/main" val="60998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C9F33B-CE96-CD30-2AAE-1064ECAA2EAC}"/>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000">
                <a:srgbClr val="44AADE"/>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panose="020B0604020202020204" pitchFamily="34" charset="0"/>
                <a:cs typeface="Arial" panose="020B0604020202020204" pitchFamily="34" charset="0"/>
              </a:rPr>
              <a:t>Result</a:t>
            </a:r>
            <a:r>
              <a:rPr lang="id-ID" sz="3200" b="1" dirty="0">
                <a:latin typeface="Arial" panose="020B0604020202020204" pitchFamily="34" charset="0"/>
                <a:cs typeface="Arial" panose="020B0604020202020204" pitchFamily="34" charset="0"/>
              </a:rPr>
              <a:t> </a:t>
            </a:r>
            <a:r>
              <a:rPr lang="id-ID" sz="3200" b="1" dirty="0" err="1">
                <a:latin typeface="Arial" panose="020B0604020202020204" pitchFamily="34" charset="0"/>
                <a:cs typeface="Arial" panose="020B0604020202020204" pitchFamily="34" charset="0"/>
              </a:rPr>
              <a:t>and</a:t>
            </a:r>
            <a:r>
              <a:rPr lang="id-ID" sz="3200" b="1" dirty="0">
                <a:latin typeface="Arial" panose="020B0604020202020204" pitchFamily="34" charset="0"/>
                <a:cs typeface="Arial" panose="020B0604020202020204" pitchFamily="34" charset="0"/>
              </a:rPr>
              <a:t> </a:t>
            </a:r>
            <a:r>
              <a:rPr lang="id-ID" sz="3200" b="1" dirty="0" err="1">
                <a:latin typeface="Arial" panose="020B0604020202020204" pitchFamily="34" charset="0"/>
                <a:cs typeface="Arial" panose="020B0604020202020204" pitchFamily="34" charset="0"/>
              </a:rPr>
              <a:t>Discussion</a:t>
            </a:r>
            <a:endParaRPr lang="id-ID" sz="3200" b="1" dirty="0">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CDD5407D-6018-33E2-44B3-4F2034153142}"/>
              </a:ext>
            </a:extLst>
          </p:cNvPr>
          <p:cNvSpPr>
            <a:spLocks noGrp="1"/>
          </p:cNvSpPr>
          <p:nvPr>
            <p:ph idx="1"/>
          </p:nvPr>
        </p:nvSpPr>
        <p:spPr>
          <a:xfrm>
            <a:off x="6216339" y="1334815"/>
            <a:ext cx="5450144" cy="4069352"/>
          </a:xfrm>
        </p:spPr>
        <p:txBody>
          <a:bodyPr>
            <a:noAutofit/>
          </a:bodyPr>
          <a:lstStyle/>
          <a:p>
            <a:pPr algn="just"/>
            <a:r>
              <a:rPr lang="en-US" sz="1800" dirty="0"/>
              <a:t>Microclimate observations conducted during the initial and post-intervention phases showed that the vegetation and soil-based planting areas contributed to measurable improvements in thermal conditions. </a:t>
            </a:r>
            <a:r>
              <a:rPr lang="en-US" sz="1800" b="1" dirty="0"/>
              <a:t>Vegetated zones exhibited noticeably lower surface temperatures</a:t>
            </a:r>
            <a:r>
              <a:rPr lang="en-US" sz="1800" dirty="0"/>
              <a:t> compared to adjacent hard surfaces such as concrete walls, paving, and corrugated metal roofs. This aligns with the literature on vegetation’s capability to reduce heat storage and reflectivity. Trees, shrubs and vertical greenery showed a temperature decrease of several degrees </a:t>
            </a:r>
            <a:r>
              <a:rPr lang="en-US" sz="1800" dirty="0" err="1"/>
              <a:t>celsius</a:t>
            </a:r>
            <a:r>
              <a:rPr lang="en-US" sz="1800" dirty="0"/>
              <a:t>, particularly at midday when solar exposure peaked. The presence of leafy crops, vines, and fruit plants increased evapotranspiration, which enhanced local humidity and reduced ambient air temperature. Even in small plots, </a:t>
            </a:r>
            <a:r>
              <a:rPr lang="en-US" sz="1800" b="1" dirty="0"/>
              <a:t>this natural cooling mechanism created a more comfortable microclimate </a:t>
            </a:r>
            <a:r>
              <a:rPr lang="en-US" sz="1800" dirty="0"/>
              <a:t>for both residents and visitors. </a:t>
            </a:r>
            <a:endParaRPr lang="id-ID" sz="1800" dirty="0"/>
          </a:p>
        </p:txBody>
      </p:sp>
      <p:grpSp>
        <p:nvGrpSpPr>
          <p:cNvPr id="4" name="Group 3">
            <a:extLst>
              <a:ext uri="{FF2B5EF4-FFF2-40B4-BE49-F238E27FC236}">
                <a16:creationId xmlns:a16="http://schemas.microsoft.com/office/drawing/2014/main" id="{9082776B-AC5D-0066-5F89-481F4A47F85E}"/>
              </a:ext>
            </a:extLst>
          </p:cNvPr>
          <p:cNvGrpSpPr/>
          <p:nvPr/>
        </p:nvGrpSpPr>
        <p:grpSpPr>
          <a:xfrm>
            <a:off x="-21738" y="4849639"/>
            <a:ext cx="1834688" cy="2113507"/>
            <a:chOff x="-21738" y="4849639"/>
            <a:chExt cx="1834688" cy="2113507"/>
          </a:xfrm>
        </p:grpSpPr>
        <p:pic>
          <p:nvPicPr>
            <p:cNvPr id="6" name="Picture 5">
              <a:extLst>
                <a:ext uri="{FF2B5EF4-FFF2-40B4-BE49-F238E27FC236}">
                  <a16:creationId xmlns:a16="http://schemas.microsoft.com/office/drawing/2014/main" id="{987BE8AF-718B-2B41-60F2-CE642C5941FA}"/>
                </a:ext>
              </a:extLst>
            </p:cNvPr>
            <p:cNvPicPr>
              <a:picLocks noChangeAspect="1"/>
            </p:cNvPicPr>
            <p:nvPr/>
          </p:nvPicPr>
          <p:blipFill>
            <a:blip r:embed="rId2">
              <a:extLst>
                <a:ext uri="{28A0092B-C50C-407E-A947-70E740481C1C}">
                  <a14:useLocalDpi xmlns:a14="http://schemas.microsoft.com/office/drawing/2010/main" val="0"/>
                </a:ext>
              </a:extLst>
            </a:blip>
            <a:srcRect r="70185"/>
            <a:stretch>
              <a:fillRect/>
            </a:stretch>
          </p:blipFill>
          <p:spPr>
            <a:xfrm>
              <a:off x="-21738" y="4849639"/>
              <a:ext cx="793264" cy="2113507"/>
            </a:xfrm>
            <a:prstGeom prst="rect">
              <a:avLst/>
            </a:prstGeom>
          </p:spPr>
        </p:pic>
        <p:pic>
          <p:nvPicPr>
            <p:cNvPr id="10" name="Picture 9">
              <a:extLst>
                <a:ext uri="{FF2B5EF4-FFF2-40B4-BE49-F238E27FC236}">
                  <a16:creationId xmlns:a16="http://schemas.microsoft.com/office/drawing/2014/main" id="{1E4DA1EB-A4E1-CD46-F85E-898D67086D6C}"/>
                </a:ext>
              </a:extLst>
            </p:cNvPr>
            <p:cNvPicPr>
              <a:picLocks noChangeAspect="1"/>
            </p:cNvPicPr>
            <p:nvPr/>
          </p:nvPicPr>
          <p:blipFill>
            <a:blip r:embed="rId2">
              <a:extLst>
                <a:ext uri="{28A0092B-C50C-407E-A947-70E740481C1C}">
                  <a14:useLocalDpi xmlns:a14="http://schemas.microsoft.com/office/drawing/2010/main" val="0"/>
                </a:ext>
              </a:extLst>
            </a:blip>
            <a:srcRect l="32444" t="19701"/>
            <a:stretch>
              <a:fillRect/>
            </a:stretch>
          </p:blipFill>
          <p:spPr>
            <a:xfrm>
              <a:off x="823913" y="5862638"/>
              <a:ext cx="989037" cy="933846"/>
            </a:xfrm>
            <a:prstGeom prst="rect">
              <a:avLst/>
            </a:prstGeom>
          </p:spPr>
        </p:pic>
      </p:grpSp>
      <p:sp>
        <p:nvSpPr>
          <p:cNvPr id="3" name="TextBox 2">
            <a:extLst>
              <a:ext uri="{FF2B5EF4-FFF2-40B4-BE49-F238E27FC236}">
                <a16:creationId xmlns:a16="http://schemas.microsoft.com/office/drawing/2014/main" id="{444F1529-4359-ABD5-00F2-3061DCD86D4A}"/>
              </a:ext>
            </a:extLst>
          </p:cNvPr>
          <p:cNvSpPr txBox="1"/>
          <p:nvPr/>
        </p:nvSpPr>
        <p:spPr>
          <a:xfrm>
            <a:off x="2922384" y="6152583"/>
            <a:ext cx="9040790" cy="461665"/>
          </a:xfrm>
          <a:prstGeom prst="rect">
            <a:avLst/>
          </a:prstGeom>
          <a:noFill/>
        </p:spPr>
        <p:txBody>
          <a:bodyPr wrap="square" rtlCol="0">
            <a:spAutoFit/>
          </a:bodyPr>
          <a:lstStyle/>
          <a:p>
            <a:pPr algn="r"/>
            <a:r>
              <a:rPr lang="en-GB" sz="1200" b="1" dirty="0">
                <a:solidFill>
                  <a:schemeClr val="bg1"/>
                </a:solidFill>
                <a:latin typeface="Arial" panose="020B0604020202020204" pitchFamily="34" charset="0"/>
                <a:cs typeface="Arial" panose="020B0604020202020204" pitchFamily="34" charset="0"/>
              </a:rPr>
              <a:t>Green Pocket Urban Farming: The Effectiveness of The </a:t>
            </a:r>
            <a:r>
              <a:rPr lang="en-GB" sz="1200" b="1" i="1" dirty="0" err="1">
                <a:solidFill>
                  <a:schemeClr val="bg1"/>
                </a:solidFill>
                <a:latin typeface="Arial" panose="020B0604020202020204" pitchFamily="34" charset="0"/>
                <a:cs typeface="Arial" panose="020B0604020202020204" pitchFamily="34" charset="0"/>
              </a:rPr>
              <a:t>Buruan</a:t>
            </a:r>
            <a:r>
              <a:rPr lang="en-GB" sz="1200" b="1" i="1" dirty="0">
                <a:solidFill>
                  <a:schemeClr val="bg1"/>
                </a:solidFill>
                <a:latin typeface="Arial" panose="020B0604020202020204" pitchFamily="34" charset="0"/>
                <a:cs typeface="Arial" panose="020B0604020202020204" pitchFamily="34" charset="0"/>
              </a:rPr>
              <a:t> SAE</a:t>
            </a:r>
            <a:r>
              <a:rPr lang="en-GB" sz="1200" b="1" dirty="0">
                <a:solidFill>
                  <a:schemeClr val="bg1"/>
                </a:solidFill>
                <a:latin typeface="Arial" panose="020B0604020202020204" pitchFamily="34" charset="0"/>
                <a:cs typeface="Arial" panose="020B0604020202020204" pitchFamily="34" charset="0"/>
              </a:rPr>
              <a:t> Program as an Urban Cooling Mechanism </a:t>
            </a:r>
            <a:endParaRPr lang="en-ID" sz="1200" dirty="0">
              <a:solidFill>
                <a:schemeClr val="bg1"/>
              </a:solidFill>
              <a:latin typeface="Arial" panose="020B0604020202020204" pitchFamily="34" charset="0"/>
              <a:cs typeface="Arial" panose="020B0604020202020204" pitchFamily="34" charset="0"/>
            </a:endParaRPr>
          </a:p>
          <a:p>
            <a:pPr algn="r"/>
            <a:r>
              <a:rPr lang="id-ID" sz="1200" dirty="0">
                <a:solidFill>
                  <a:schemeClr val="bg1"/>
                </a:solidFill>
              </a:rPr>
              <a:t>| </a:t>
            </a:r>
            <a:r>
              <a:rPr lang="en-US" sz="1200" dirty="0">
                <a:solidFill>
                  <a:schemeClr val="bg1"/>
                </a:solidFill>
              </a:rPr>
              <a:t>Kunthi Herma Dwidayati</a:t>
            </a:r>
          </a:p>
        </p:txBody>
      </p:sp>
      <p:pic>
        <p:nvPicPr>
          <p:cNvPr id="9" name="Picture 8">
            <a:extLst>
              <a:ext uri="{FF2B5EF4-FFF2-40B4-BE49-F238E27FC236}">
                <a16:creationId xmlns:a16="http://schemas.microsoft.com/office/drawing/2014/main" id="{80CFFCF9-6ED1-7F8F-FDB0-7EB79C00F7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24" y="1562553"/>
            <a:ext cx="3668015" cy="2452462"/>
          </a:xfrm>
          <a:prstGeom prst="rect">
            <a:avLst/>
          </a:prstGeom>
          <a:noFill/>
          <a:ln>
            <a:noFill/>
          </a:ln>
        </p:spPr>
      </p:pic>
      <p:pic>
        <p:nvPicPr>
          <p:cNvPr id="19" name="Picture 18">
            <a:extLst>
              <a:ext uri="{FF2B5EF4-FFF2-40B4-BE49-F238E27FC236}">
                <a16:creationId xmlns:a16="http://schemas.microsoft.com/office/drawing/2014/main" id="{ED9210D6-C0F6-1DD7-73A4-7A34777C18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804" y="4127855"/>
            <a:ext cx="1317625" cy="1757680"/>
          </a:xfrm>
          <a:prstGeom prst="rect">
            <a:avLst/>
          </a:prstGeom>
          <a:noFill/>
          <a:ln>
            <a:noFill/>
          </a:ln>
        </p:spPr>
      </p:pic>
      <p:pic>
        <p:nvPicPr>
          <p:cNvPr id="21" name="Picture 20" descr="A fenced in area with white buckets and other objects">
            <a:extLst>
              <a:ext uri="{FF2B5EF4-FFF2-40B4-BE49-F238E27FC236}">
                <a16:creationId xmlns:a16="http://schemas.microsoft.com/office/drawing/2014/main" id="{F15C2A1D-5E9A-D9AD-CE7E-B726DA7EE711}"/>
              </a:ext>
            </a:extLst>
          </p:cNvPr>
          <p:cNvPicPr>
            <a:picLocks noChangeAspect="1"/>
          </p:cNvPicPr>
          <p:nvPr/>
        </p:nvPicPr>
        <p:blipFill>
          <a:blip r:embed="rId5"/>
          <a:srcRect r="16522"/>
          <a:stretch>
            <a:fillRect/>
          </a:stretch>
        </p:blipFill>
        <p:spPr>
          <a:xfrm>
            <a:off x="3833726" y="4132764"/>
            <a:ext cx="2382614" cy="1745641"/>
          </a:xfrm>
          <a:prstGeom prst="rect">
            <a:avLst/>
          </a:prstGeom>
        </p:spPr>
      </p:pic>
      <p:pic>
        <p:nvPicPr>
          <p:cNvPr id="22" name="image30.jpg">
            <a:extLst>
              <a:ext uri="{FF2B5EF4-FFF2-40B4-BE49-F238E27FC236}">
                <a16:creationId xmlns:a16="http://schemas.microsoft.com/office/drawing/2014/main" id="{B8E8D89C-3415-9FD6-E829-803EDA05395B}"/>
              </a:ext>
            </a:extLst>
          </p:cNvPr>
          <p:cNvPicPr/>
          <p:nvPr/>
        </p:nvPicPr>
        <p:blipFill>
          <a:blip r:embed="rId6"/>
          <a:srcRect/>
          <a:stretch>
            <a:fillRect/>
          </a:stretch>
        </p:blipFill>
        <p:spPr>
          <a:xfrm>
            <a:off x="2082417" y="4116331"/>
            <a:ext cx="1791494" cy="1769204"/>
          </a:xfrm>
          <a:prstGeom prst="rect">
            <a:avLst/>
          </a:prstGeom>
          <a:ln/>
        </p:spPr>
      </p:pic>
      <p:sp>
        <p:nvSpPr>
          <p:cNvPr id="23" name="TextBox 22">
            <a:extLst>
              <a:ext uri="{FF2B5EF4-FFF2-40B4-BE49-F238E27FC236}">
                <a16:creationId xmlns:a16="http://schemas.microsoft.com/office/drawing/2014/main" id="{896AC413-5CE3-8A74-8634-89DDD7A35FF2}"/>
              </a:ext>
            </a:extLst>
          </p:cNvPr>
          <p:cNvSpPr txBox="1"/>
          <p:nvPr/>
        </p:nvSpPr>
        <p:spPr>
          <a:xfrm>
            <a:off x="695325" y="357209"/>
            <a:ext cx="3525615" cy="276999"/>
          </a:xfrm>
          <a:prstGeom prst="rect">
            <a:avLst/>
          </a:prstGeom>
          <a:noFill/>
        </p:spPr>
        <p:txBody>
          <a:bodyPr wrap="square" rtlCol="0">
            <a:spAutoFit/>
          </a:bodyPr>
          <a:lstStyle/>
          <a:p>
            <a:r>
              <a:rPr lang="en-US" sz="1200" dirty="0"/>
              <a:t>Universitas Pendidikan Indonesia</a:t>
            </a:r>
            <a:endParaRPr lang="id-ID" sz="1200" dirty="0"/>
          </a:p>
        </p:txBody>
      </p:sp>
      <p:pic>
        <p:nvPicPr>
          <p:cNvPr id="24" name="Picture 23">
            <a:extLst>
              <a:ext uri="{FF2B5EF4-FFF2-40B4-BE49-F238E27FC236}">
                <a16:creationId xmlns:a16="http://schemas.microsoft.com/office/drawing/2014/main" id="{097E9EC5-C6FA-AF23-6D86-7A80D64D08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680" y="244435"/>
            <a:ext cx="513645" cy="502546"/>
          </a:xfrm>
          <a:prstGeom prst="rect">
            <a:avLst/>
          </a:prstGeom>
        </p:spPr>
      </p:pic>
    </p:spTree>
    <p:extLst>
      <p:ext uri="{BB962C8B-B14F-4D97-AF65-F5344CB8AC3E}">
        <p14:creationId xmlns:p14="http://schemas.microsoft.com/office/powerpoint/2010/main" val="324891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3CF424-19FF-A331-5533-459DB8A65D05}"/>
              </a:ext>
            </a:extLst>
          </p:cNvPr>
          <p:cNvSpPr>
            <a:spLocks noGrp="1" noRot="1" noMove="1" noResize="1" noEditPoints="1" noAdjustHandles="1" noChangeArrowheads="1" noChangeShapeType="1"/>
          </p:cNvSpPr>
          <p:nvPr/>
        </p:nvSpPr>
        <p:spPr>
          <a:xfrm>
            <a:off x="1774824" y="5949950"/>
            <a:ext cx="10417175" cy="908050"/>
          </a:xfrm>
          <a:prstGeom prst="rect">
            <a:avLst/>
          </a:prstGeom>
          <a:gradFill flip="none" rotWithShape="1">
            <a:gsLst>
              <a:gs pos="6000">
                <a:srgbClr val="44AADE"/>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itle 1">
            <a:extLst>
              <a:ext uri="{FF2B5EF4-FFF2-40B4-BE49-F238E27FC236}">
                <a16:creationId xmlns:a16="http://schemas.microsoft.com/office/drawing/2014/main" id="{F1386BC9-C716-11F5-F70B-DF964AF9CCF1}"/>
              </a:ext>
            </a:extLst>
          </p:cNvPr>
          <p:cNvSpPr>
            <a:spLocks noGrp="1" noRot="1" noMove="1" noResize="1" noEditPoints="1" noAdjustHandles="1" noChangeArrowheads="1" noChangeShapeType="1"/>
          </p:cNvSpPr>
          <p:nvPr>
            <p:ph type="title"/>
          </p:nvPr>
        </p:nvSpPr>
        <p:spPr>
          <a:xfrm>
            <a:off x="695325" y="705417"/>
            <a:ext cx="10658473" cy="1000340"/>
          </a:xfrm>
        </p:spPr>
        <p:txBody>
          <a:bodyPr>
            <a:normAutofit/>
          </a:bodyPr>
          <a:lstStyle/>
          <a:p>
            <a:r>
              <a:rPr lang="id-ID" sz="3200" b="1" dirty="0" err="1">
                <a:latin typeface="Arial" panose="020B0604020202020204" pitchFamily="34" charset="0"/>
                <a:cs typeface="Arial" panose="020B0604020202020204" pitchFamily="34" charset="0"/>
              </a:rPr>
              <a:t>Conclusion</a:t>
            </a:r>
            <a:endParaRPr lang="id-ID"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24AAF8-4463-C429-8752-37274FAA85AA}"/>
              </a:ext>
            </a:extLst>
          </p:cNvPr>
          <p:cNvSpPr>
            <a:spLocks noGrp="1" noRot="1" noMove="1" noResize="1" noEditPoints="1" noAdjustHandles="1" noChangeArrowheads="1" noChangeShapeType="1"/>
          </p:cNvSpPr>
          <p:nvPr>
            <p:ph idx="1"/>
          </p:nvPr>
        </p:nvSpPr>
        <p:spPr>
          <a:xfrm>
            <a:off x="1774825" y="1705757"/>
            <a:ext cx="9218048" cy="3865159"/>
          </a:xfrm>
        </p:spPr>
        <p:txBody>
          <a:bodyPr>
            <a:normAutofit/>
          </a:bodyPr>
          <a:lstStyle/>
          <a:p>
            <a:pPr algn="just"/>
            <a:r>
              <a:rPr lang="en-GB" sz="2000" dirty="0"/>
              <a:t>The findings demonstrate that </a:t>
            </a:r>
            <a:r>
              <a:rPr lang="en-GB" sz="2000" i="1" dirty="0" err="1"/>
              <a:t>Buruan</a:t>
            </a:r>
            <a:r>
              <a:rPr lang="en-GB" sz="2000" i="1" dirty="0"/>
              <a:t> SAE</a:t>
            </a:r>
            <a:r>
              <a:rPr lang="en-GB" sz="2000" dirty="0"/>
              <a:t> plays a dual role in Bandung’s dense urban environment. First, it </a:t>
            </a:r>
            <a:r>
              <a:rPr lang="en-GB" sz="2000" b="1" dirty="0"/>
              <a:t>strengthens food self-sufficiency and community resilience</a:t>
            </a:r>
            <a:r>
              <a:rPr lang="en-GB" sz="2000" dirty="0"/>
              <a:t>. Second, it </a:t>
            </a:r>
            <a:r>
              <a:rPr lang="en-GB" sz="2000" b="1" dirty="0"/>
              <a:t>contributes measurable microclimate improvements through shading, evapotranspiration, and reduced heat retention</a:t>
            </a:r>
            <a:r>
              <a:rPr lang="en-GB" sz="2000" dirty="0"/>
              <a:t>. When integrated into the city at scale, </a:t>
            </a:r>
            <a:r>
              <a:rPr lang="en-GB" sz="2000" i="1" dirty="0" err="1"/>
              <a:t>Buruan</a:t>
            </a:r>
            <a:r>
              <a:rPr lang="en-GB" sz="2000" i="1" dirty="0"/>
              <a:t> SAE</a:t>
            </a:r>
            <a:r>
              <a:rPr lang="en-GB" sz="2000" dirty="0"/>
              <a:t> becomes a critical climate-responsive strategy that enhances thermal comfort and supports sustainable urban development.</a:t>
            </a:r>
            <a:endParaRPr lang="en-ID" sz="2000" dirty="0"/>
          </a:p>
          <a:p>
            <a:pPr marL="0" indent="0" algn="just">
              <a:buNone/>
            </a:pPr>
            <a:endParaRPr lang="id-ID" sz="2000" dirty="0"/>
          </a:p>
        </p:txBody>
      </p:sp>
      <p:grpSp>
        <p:nvGrpSpPr>
          <p:cNvPr id="4" name="Group 3">
            <a:extLst>
              <a:ext uri="{FF2B5EF4-FFF2-40B4-BE49-F238E27FC236}">
                <a16:creationId xmlns:a16="http://schemas.microsoft.com/office/drawing/2014/main" id="{3C15ABD9-45EA-742D-997B-D111E62DBEC6}"/>
              </a:ext>
            </a:extLst>
          </p:cNvPr>
          <p:cNvGrpSpPr/>
          <p:nvPr/>
        </p:nvGrpSpPr>
        <p:grpSpPr>
          <a:xfrm>
            <a:off x="-21738" y="4849639"/>
            <a:ext cx="1834688" cy="2113507"/>
            <a:chOff x="-21738" y="4849639"/>
            <a:chExt cx="1834688" cy="2113507"/>
          </a:xfrm>
        </p:grpSpPr>
        <p:pic>
          <p:nvPicPr>
            <p:cNvPr id="10" name="Picture 9">
              <a:extLst>
                <a:ext uri="{FF2B5EF4-FFF2-40B4-BE49-F238E27FC236}">
                  <a16:creationId xmlns:a16="http://schemas.microsoft.com/office/drawing/2014/main" id="{8CDEEE70-B312-EAB3-BCE8-B485516B3AF6}"/>
                </a:ext>
              </a:extLst>
            </p:cNvPr>
            <p:cNvPicPr>
              <a:picLocks noChangeAspect="1"/>
            </p:cNvPicPr>
            <p:nvPr/>
          </p:nvPicPr>
          <p:blipFill>
            <a:blip r:embed="rId2">
              <a:extLst>
                <a:ext uri="{28A0092B-C50C-407E-A947-70E740481C1C}">
                  <a14:useLocalDpi xmlns:a14="http://schemas.microsoft.com/office/drawing/2010/main" val="0"/>
                </a:ext>
              </a:extLst>
            </a:blip>
            <a:srcRect r="70185"/>
            <a:stretch>
              <a:fillRect/>
            </a:stretch>
          </p:blipFill>
          <p:spPr>
            <a:xfrm>
              <a:off x="-21738" y="4849639"/>
              <a:ext cx="793264" cy="2113507"/>
            </a:xfrm>
            <a:prstGeom prst="rect">
              <a:avLst/>
            </a:prstGeom>
          </p:spPr>
        </p:pic>
        <p:pic>
          <p:nvPicPr>
            <p:cNvPr id="11" name="Picture 10">
              <a:extLst>
                <a:ext uri="{FF2B5EF4-FFF2-40B4-BE49-F238E27FC236}">
                  <a16:creationId xmlns:a16="http://schemas.microsoft.com/office/drawing/2014/main" id="{3EDE513D-5829-6D50-F262-359DAC5380A6}"/>
                </a:ext>
              </a:extLst>
            </p:cNvPr>
            <p:cNvPicPr>
              <a:picLocks noChangeAspect="1"/>
            </p:cNvPicPr>
            <p:nvPr/>
          </p:nvPicPr>
          <p:blipFill>
            <a:blip r:embed="rId2">
              <a:extLst>
                <a:ext uri="{28A0092B-C50C-407E-A947-70E740481C1C}">
                  <a14:useLocalDpi xmlns:a14="http://schemas.microsoft.com/office/drawing/2010/main" val="0"/>
                </a:ext>
              </a:extLst>
            </a:blip>
            <a:srcRect l="32444" t="19701"/>
            <a:stretch>
              <a:fillRect/>
            </a:stretch>
          </p:blipFill>
          <p:spPr>
            <a:xfrm>
              <a:off x="823913" y="5862638"/>
              <a:ext cx="989037" cy="933846"/>
            </a:xfrm>
            <a:prstGeom prst="rect">
              <a:avLst/>
            </a:prstGeom>
          </p:spPr>
        </p:pic>
      </p:grpSp>
      <p:sp>
        <p:nvSpPr>
          <p:cNvPr id="6" name="TextBox 5">
            <a:extLst>
              <a:ext uri="{FF2B5EF4-FFF2-40B4-BE49-F238E27FC236}">
                <a16:creationId xmlns:a16="http://schemas.microsoft.com/office/drawing/2014/main" id="{2824E004-F048-855F-30EE-9B848B8BA137}"/>
              </a:ext>
            </a:extLst>
          </p:cNvPr>
          <p:cNvSpPr txBox="1"/>
          <p:nvPr/>
        </p:nvSpPr>
        <p:spPr>
          <a:xfrm>
            <a:off x="2922384" y="6152583"/>
            <a:ext cx="9040790" cy="461665"/>
          </a:xfrm>
          <a:prstGeom prst="rect">
            <a:avLst/>
          </a:prstGeom>
          <a:noFill/>
        </p:spPr>
        <p:txBody>
          <a:bodyPr wrap="square" rtlCol="0">
            <a:spAutoFit/>
          </a:bodyPr>
          <a:lstStyle/>
          <a:p>
            <a:pPr algn="r"/>
            <a:r>
              <a:rPr lang="en-GB" sz="1200" b="1" dirty="0">
                <a:solidFill>
                  <a:schemeClr val="bg1"/>
                </a:solidFill>
                <a:latin typeface="Arial" panose="020B0604020202020204" pitchFamily="34" charset="0"/>
                <a:cs typeface="Arial" panose="020B0604020202020204" pitchFamily="34" charset="0"/>
              </a:rPr>
              <a:t>Green Pocket Urban Farming: The Effectiveness of The </a:t>
            </a:r>
            <a:r>
              <a:rPr lang="en-GB" sz="1200" b="1" i="1" dirty="0" err="1">
                <a:solidFill>
                  <a:schemeClr val="bg1"/>
                </a:solidFill>
                <a:latin typeface="Arial" panose="020B0604020202020204" pitchFamily="34" charset="0"/>
                <a:cs typeface="Arial" panose="020B0604020202020204" pitchFamily="34" charset="0"/>
              </a:rPr>
              <a:t>Buruan</a:t>
            </a:r>
            <a:r>
              <a:rPr lang="en-GB" sz="1200" b="1" i="1" dirty="0">
                <a:solidFill>
                  <a:schemeClr val="bg1"/>
                </a:solidFill>
                <a:latin typeface="Arial" panose="020B0604020202020204" pitchFamily="34" charset="0"/>
                <a:cs typeface="Arial" panose="020B0604020202020204" pitchFamily="34" charset="0"/>
              </a:rPr>
              <a:t> SAE</a:t>
            </a:r>
            <a:r>
              <a:rPr lang="en-GB" sz="1200" b="1" dirty="0">
                <a:solidFill>
                  <a:schemeClr val="bg1"/>
                </a:solidFill>
                <a:latin typeface="Arial" panose="020B0604020202020204" pitchFamily="34" charset="0"/>
                <a:cs typeface="Arial" panose="020B0604020202020204" pitchFamily="34" charset="0"/>
              </a:rPr>
              <a:t> Program as an Urban Cooling Mechanism </a:t>
            </a:r>
            <a:endParaRPr lang="en-ID" sz="1200" dirty="0">
              <a:solidFill>
                <a:schemeClr val="bg1"/>
              </a:solidFill>
              <a:latin typeface="Arial" panose="020B0604020202020204" pitchFamily="34" charset="0"/>
              <a:cs typeface="Arial" panose="020B0604020202020204" pitchFamily="34" charset="0"/>
            </a:endParaRPr>
          </a:p>
          <a:p>
            <a:pPr algn="r"/>
            <a:r>
              <a:rPr lang="id-ID" sz="1200" dirty="0">
                <a:solidFill>
                  <a:schemeClr val="bg1"/>
                </a:solidFill>
              </a:rPr>
              <a:t>| </a:t>
            </a:r>
            <a:r>
              <a:rPr lang="en-US" sz="1200" dirty="0">
                <a:solidFill>
                  <a:schemeClr val="bg1"/>
                </a:solidFill>
              </a:rPr>
              <a:t>Kunthi Herma Dwidayati</a:t>
            </a:r>
          </a:p>
        </p:txBody>
      </p:sp>
      <p:sp>
        <p:nvSpPr>
          <p:cNvPr id="9" name="TextBox 8">
            <a:extLst>
              <a:ext uri="{FF2B5EF4-FFF2-40B4-BE49-F238E27FC236}">
                <a16:creationId xmlns:a16="http://schemas.microsoft.com/office/drawing/2014/main" id="{7948488F-2F61-B518-A9D7-BB2251F81879}"/>
              </a:ext>
            </a:extLst>
          </p:cNvPr>
          <p:cNvSpPr txBox="1"/>
          <p:nvPr/>
        </p:nvSpPr>
        <p:spPr>
          <a:xfrm>
            <a:off x="695325" y="357209"/>
            <a:ext cx="3525615" cy="276999"/>
          </a:xfrm>
          <a:prstGeom prst="rect">
            <a:avLst/>
          </a:prstGeom>
          <a:noFill/>
        </p:spPr>
        <p:txBody>
          <a:bodyPr wrap="square" rtlCol="0">
            <a:spAutoFit/>
          </a:bodyPr>
          <a:lstStyle/>
          <a:p>
            <a:r>
              <a:rPr lang="en-US" sz="1200" dirty="0"/>
              <a:t>Universitas Pendidikan Indonesia</a:t>
            </a:r>
            <a:endParaRPr lang="id-ID" sz="1200" dirty="0"/>
          </a:p>
        </p:txBody>
      </p:sp>
      <p:pic>
        <p:nvPicPr>
          <p:cNvPr id="13" name="Picture 12">
            <a:extLst>
              <a:ext uri="{FF2B5EF4-FFF2-40B4-BE49-F238E27FC236}">
                <a16:creationId xmlns:a16="http://schemas.microsoft.com/office/drawing/2014/main" id="{E3D2E25E-0CF4-DD9C-8219-C0D355A76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80" y="244435"/>
            <a:ext cx="513645" cy="502546"/>
          </a:xfrm>
          <a:prstGeom prst="rect">
            <a:avLst/>
          </a:prstGeom>
        </p:spPr>
      </p:pic>
    </p:spTree>
    <p:extLst>
      <p:ext uri="{BB962C8B-B14F-4D97-AF65-F5344CB8AC3E}">
        <p14:creationId xmlns:p14="http://schemas.microsoft.com/office/powerpoint/2010/main" val="4089418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864</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Introduction</vt:lpstr>
      <vt:lpstr>PowerPoint Presentation</vt:lpstr>
      <vt:lpstr>Method</vt:lpstr>
      <vt:lpstr>Result and Discussion</vt:lpstr>
      <vt:lpstr>Result and Discussion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Yudhistira Kusuma</dc:creator>
  <cp:lastModifiedBy>Kunthi Herma Dwidayati</cp:lastModifiedBy>
  <cp:revision>9</cp:revision>
  <dcterms:created xsi:type="dcterms:W3CDTF">2024-01-25T02:46:20Z</dcterms:created>
  <dcterms:modified xsi:type="dcterms:W3CDTF">2025-12-12T15:10:45Z</dcterms:modified>
</cp:coreProperties>
</file>