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65" r:id="rId5"/>
    <p:sldId id="259" r:id="rId6"/>
    <p:sldId id="260" r:id="rId7"/>
    <p:sldId id="261"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1118">
          <p15:clr>
            <a:srgbClr val="A4A3A4"/>
          </p15:clr>
        </p15:guide>
        <p15:guide id="4" orient="horz" pos="3748">
          <p15:clr>
            <a:srgbClr val="A4A3A4"/>
          </p15:clr>
        </p15:guide>
        <p15:guide id="5" pos="438">
          <p15:clr>
            <a:srgbClr val="A4A3A4"/>
          </p15:clr>
        </p15:guide>
        <p15:guide id="6" pos="7469">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g46co/A978MLko69mIjGdyukol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E3F3"/>
    <a:srgbClr val="FFE699"/>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576" y="32"/>
      </p:cViewPr>
      <p:guideLst>
        <p:guide orient="horz" pos="2160"/>
        <p:guide pos="3840"/>
        <p:guide pos="1118"/>
        <p:guide orient="horz" pos="3748"/>
        <p:guide pos="438"/>
        <p:guide pos="74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406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78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13.jpe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png"/><Relationship Id="rId5" Type="http://schemas.openxmlformats.org/officeDocument/2006/relationships/image" Target="../media/image11.jpeg"/><Relationship Id="rId15" Type="http://schemas.openxmlformats.org/officeDocument/2006/relationships/image" Target="../media/image19.jpe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15.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10" Type="http://schemas.microsoft.com/office/2007/relationships/hdphoto" Target="../media/hdphoto5.wdp"/><Relationship Id="rId4" Type="http://schemas.openxmlformats.org/officeDocument/2006/relationships/image" Target="../media/image20.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8" name="Google Shape;112;p3">
            <a:extLst>
              <a:ext uri="{FF2B5EF4-FFF2-40B4-BE49-F238E27FC236}">
                <a16:creationId xmlns:a16="http://schemas.microsoft.com/office/drawing/2014/main" id="{3BEEAC1F-AD83-48B3-ABAA-2FAA40243EFB}"/>
              </a:ext>
            </a:extLst>
          </p:cNvPr>
          <p:cNvSpPr/>
          <p:nvPr/>
        </p:nvSpPr>
        <p:spPr>
          <a:xfrm>
            <a:off x="1674585" y="5949950"/>
            <a:ext cx="10517414" cy="908050"/>
          </a:xfrm>
          <a:prstGeom prst="rect">
            <a:avLst/>
          </a:prstGeom>
          <a:gradFill>
            <a:gsLst>
              <a:gs pos="0">
                <a:srgbClr val="44AADE"/>
              </a:gs>
              <a:gs pos="6000">
                <a:srgbClr val="44AADE"/>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A068637E-9A2E-4EE9-924A-C9BCDE8A45DB}"/>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CrisscrossEtching/>
                    </a14:imgEffect>
                  </a14:imgLayer>
                </a14:imgProps>
              </a:ext>
            </a:extLst>
          </a:blip>
          <a:srcRect t="13127" b="6465"/>
          <a:stretch/>
        </p:blipFill>
        <p:spPr>
          <a:xfrm>
            <a:off x="411956" y="878238"/>
            <a:ext cx="11368087" cy="5141717"/>
          </a:xfrm>
          <a:prstGeom prst="rect">
            <a:avLst/>
          </a:prstGeom>
          <a:ln>
            <a:noFill/>
          </a:ln>
          <a:effectLst>
            <a:softEdge rad="112500"/>
          </a:effectLst>
        </p:spPr>
      </p:pic>
      <p:sp>
        <p:nvSpPr>
          <p:cNvPr id="84" name="Google Shape;84;p1"/>
          <p:cNvSpPr/>
          <p:nvPr/>
        </p:nvSpPr>
        <p:spPr>
          <a:xfrm>
            <a:off x="9405473" y="406637"/>
            <a:ext cx="2628900" cy="34557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txBox="1"/>
          <p:nvPr/>
        </p:nvSpPr>
        <p:spPr>
          <a:xfrm>
            <a:off x="1674585" y="6145985"/>
            <a:ext cx="40224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800" dirty="0">
                <a:solidFill>
                  <a:schemeClr val="dk1"/>
                </a:solidFill>
                <a:latin typeface="Arial"/>
                <a:ea typeface="Arial"/>
                <a:cs typeface="Arial"/>
                <a:sym typeface="Arial"/>
              </a:rPr>
              <a:t>International Symposium and Workshop </a:t>
            </a:r>
            <a:endParaRPr dirty="0"/>
          </a:p>
          <a:p>
            <a:pPr marL="0" marR="0" lvl="0" indent="0" algn="l" rtl="0">
              <a:spcBef>
                <a:spcPts val="0"/>
              </a:spcBef>
              <a:spcAft>
                <a:spcPts val="0"/>
              </a:spcAft>
              <a:buNone/>
            </a:pPr>
            <a:r>
              <a:rPr lang="id-ID" sz="800" dirty="0">
                <a:solidFill>
                  <a:schemeClr val="dk1"/>
                </a:solidFill>
                <a:latin typeface="Arial"/>
                <a:ea typeface="Arial"/>
                <a:cs typeface="Arial"/>
                <a:sym typeface="Arial"/>
              </a:rPr>
              <a:t>on Sustainable Buildings, Cities, and Communities.</a:t>
            </a:r>
            <a:endParaRPr dirty="0"/>
          </a:p>
          <a:p>
            <a:pPr marL="0" marR="0" lvl="0" indent="0" algn="l" rtl="0">
              <a:spcBef>
                <a:spcPts val="0"/>
              </a:spcBef>
              <a:spcAft>
                <a:spcPts val="0"/>
              </a:spcAft>
              <a:buNone/>
            </a:pPr>
            <a:r>
              <a:rPr lang="id-ID" sz="800" b="1" dirty="0">
                <a:solidFill>
                  <a:srgbClr val="44AADE"/>
                </a:solidFill>
                <a:latin typeface="Arial"/>
                <a:ea typeface="Arial"/>
                <a:cs typeface="Arial"/>
                <a:sym typeface="Arial"/>
              </a:rPr>
              <a:t>“A Sustainable Cooling for Cities: Designing for Hot and Humid Climates”</a:t>
            </a:r>
            <a:endParaRPr sz="800" b="1" dirty="0">
              <a:solidFill>
                <a:srgbClr val="44AADE"/>
              </a:solidFill>
              <a:latin typeface="Arial"/>
              <a:ea typeface="Arial"/>
              <a:cs typeface="Arial"/>
              <a:sym typeface="Arial"/>
            </a:endParaRPr>
          </a:p>
        </p:txBody>
      </p:sp>
      <p:pic>
        <p:nvPicPr>
          <p:cNvPr id="94" name="Google Shape;94;p1"/>
          <p:cNvPicPr preferRelativeResize="0"/>
          <p:nvPr/>
        </p:nvPicPr>
        <p:blipFill rotWithShape="1">
          <a:blip r:embed="rId5">
            <a:alphaModFix/>
          </a:blip>
          <a:srcRect t="2014" r="64901" b="94247"/>
          <a:stretch/>
        </p:blipFill>
        <p:spPr>
          <a:xfrm>
            <a:off x="9405473" y="343833"/>
            <a:ext cx="2446926" cy="368596"/>
          </a:xfrm>
          <a:prstGeom prst="rect">
            <a:avLst/>
          </a:prstGeom>
          <a:noFill/>
          <a:ln>
            <a:noFill/>
          </a:ln>
        </p:spPr>
      </p:pic>
      <p:sp>
        <p:nvSpPr>
          <p:cNvPr id="13" name="Rectangle 12">
            <a:extLst>
              <a:ext uri="{FF2B5EF4-FFF2-40B4-BE49-F238E27FC236}">
                <a16:creationId xmlns:a16="http://schemas.microsoft.com/office/drawing/2014/main" id="{E3DC3BC9-72D9-466B-8B2F-60DB2BDBADD9}"/>
              </a:ext>
            </a:extLst>
          </p:cNvPr>
          <p:cNvSpPr/>
          <p:nvPr/>
        </p:nvSpPr>
        <p:spPr>
          <a:xfrm>
            <a:off x="411955" y="3212855"/>
            <a:ext cx="11279301" cy="918136"/>
          </a:xfrm>
          <a:prstGeom prst="rect">
            <a:avLst/>
          </a:prstGeom>
          <a:solidFill>
            <a:srgbClr val="FFFFFF">
              <a:alpha val="63137"/>
            </a:srgbClr>
          </a:solidFill>
        </p:spPr>
        <p:txBody>
          <a:bodyPr wrap="square">
            <a:spAutoFit/>
          </a:bodyPr>
          <a:lstStyle/>
          <a:p>
            <a:pPr algn="ctr" eaLnBrk="1" fontAlgn="auto" hangingPunct="1">
              <a:lnSpc>
                <a:spcPct val="107000"/>
              </a:lnSpc>
              <a:spcBef>
                <a:spcPts val="7940"/>
              </a:spcBef>
              <a:spcAft>
                <a:spcPts val="800"/>
              </a:spcAft>
              <a:defRPr/>
            </a:pPr>
            <a:r>
              <a:rPr lang="en-ID" sz="2600" b="1" dirty="0">
                <a:solidFill>
                  <a:schemeClr val="accent1">
                    <a:lumMod val="50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REDUCING ROOM TEMPERATURE USING </a:t>
            </a:r>
            <a:r>
              <a:rPr lang="en-ID" sz="2600" b="1" dirty="0" err="1">
                <a:solidFill>
                  <a:schemeClr val="accent1">
                    <a:lumMod val="50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BeCool</a:t>
            </a:r>
            <a:r>
              <a:rPr lang="en-ID" sz="2600" b="1" dirty="0">
                <a:solidFill>
                  <a:schemeClr val="accent1">
                    <a:lumMod val="50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 REFLECTIVE PAINT COATING ON TIN AND ASBESTOS ROOF SURFACES IN SEMARANG</a:t>
            </a:r>
            <a:endParaRPr lang="en-ID" sz="2600" dirty="0">
              <a:solidFill>
                <a:schemeClr val="accent1">
                  <a:lumMod val="50000"/>
                </a:schemeClr>
              </a:solidFill>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4" name="Rectangle 9">
            <a:extLst>
              <a:ext uri="{FF2B5EF4-FFF2-40B4-BE49-F238E27FC236}">
                <a16:creationId xmlns:a16="http://schemas.microsoft.com/office/drawing/2014/main" id="{155C0FE8-B0D5-46D3-8C25-0238CF5D4CB9}"/>
              </a:ext>
            </a:extLst>
          </p:cNvPr>
          <p:cNvSpPr>
            <a:spLocks noChangeArrowheads="1"/>
          </p:cNvSpPr>
          <p:nvPr/>
        </p:nvSpPr>
        <p:spPr bwMode="auto">
          <a:xfrm>
            <a:off x="534249" y="4219166"/>
            <a:ext cx="11157007" cy="1456361"/>
          </a:xfrm>
          <a:prstGeom prst="rect">
            <a:avLst/>
          </a:prstGeom>
          <a:solidFill>
            <a:schemeClr val="accent2">
              <a:lumMod val="40000"/>
              <a:lumOff val="60000"/>
              <a:alpha val="50980"/>
            </a:schemeClr>
          </a:solidFill>
          <a:ln>
            <a:noFill/>
          </a:ln>
        </p:spPr>
        <p:txBody>
          <a:bodyPr wrap="square">
            <a:spAutoFit/>
          </a:bodyPr>
          <a:lstStyle/>
          <a:p>
            <a:pPr algn="ctr" eaLnBrk="1" hangingPunct="1">
              <a:lnSpc>
                <a:spcPct val="107000"/>
              </a:lnSpc>
            </a:pPr>
            <a:r>
              <a:rPr lang="en-ID" sz="1600" b="1" dirty="0">
                <a:solidFill>
                  <a:srgbClr val="000000"/>
                </a:solidFill>
                <a:cs typeface="Times New Roman" pitchFamily="18" charset="0"/>
              </a:rPr>
              <a:t>Ratri </a:t>
            </a:r>
            <a:r>
              <a:rPr lang="en-ID" sz="1600" b="1" dirty="0" err="1">
                <a:solidFill>
                  <a:srgbClr val="000000"/>
                </a:solidFill>
                <a:cs typeface="Times New Roman" pitchFamily="18" charset="0"/>
              </a:rPr>
              <a:t>Septina</a:t>
            </a:r>
            <a:r>
              <a:rPr lang="en-ID" sz="1600" b="1" dirty="0">
                <a:solidFill>
                  <a:srgbClr val="000000"/>
                </a:solidFill>
                <a:cs typeface="Times New Roman" pitchFamily="18" charset="0"/>
              </a:rPr>
              <a:t> Saraswati¹, Baju Arie Wibawa², ‪Mohammad Debby Rizani³, Beta Paramita</a:t>
            </a:r>
            <a:r>
              <a:rPr lang="en-ID" sz="1600" b="1" baseline="30000" dirty="0">
                <a:solidFill>
                  <a:srgbClr val="000000"/>
                </a:solidFill>
                <a:cs typeface="Times New Roman" pitchFamily="18" charset="0"/>
              </a:rPr>
              <a:t>4</a:t>
            </a:r>
          </a:p>
          <a:p>
            <a:pPr algn="ctr" eaLnBrk="1" hangingPunct="1">
              <a:lnSpc>
                <a:spcPct val="107000"/>
              </a:lnSpc>
            </a:pPr>
            <a:r>
              <a:rPr lang="en-ID" sz="2000" b="1" baseline="30000" dirty="0">
                <a:ea typeface="Calibri" pitchFamily="34" charset="0"/>
                <a:cs typeface="Times New Roman" pitchFamily="18" charset="0"/>
              </a:rPr>
              <a:t>1000lawang@gmail.com</a:t>
            </a:r>
            <a:endParaRPr lang="en-ID" sz="2000" b="1" dirty="0">
              <a:ea typeface="Calibri" pitchFamily="34" charset="0"/>
              <a:cs typeface="Times New Roman" pitchFamily="18" charset="0"/>
            </a:endParaRPr>
          </a:p>
          <a:p>
            <a:pPr algn="ctr" eaLnBrk="1" hangingPunct="1">
              <a:lnSpc>
                <a:spcPct val="107000"/>
              </a:lnSpc>
            </a:pPr>
            <a:r>
              <a:rPr lang="en-ID" sz="1600" b="1" dirty="0">
                <a:solidFill>
                  <a:srgbClr val="000000"/>
                </a:solidFill>
                <a:cs typeface="Times New Roman" pitchFamily="18" charset="0"/>
              </a:rPr>
              <a:t> Faculty of Engineering and Informatics</a:t>
            </a:r>
          </a:p>
          <a:p>
            <a:pPr algn="ctr" eaLnBrk="1" hangingPunct="1">
              <a:lnSpc>
                <a:spcPct val="107000"/>
              </a:lnSpc>
            </a:pPr>
            <a:r>
              <a:rPr lang="en-ID" sz="1600" b="1" dirty="0" err="1">
                <a:solidFill>
                  <a:srgbClr val="000000"/>
                </a:solidFill>
                <a:ea typeface="Calibri" pitchFamily="34" charset="0"/>
                <a:cs typeface="Calibri" pitchFamily="34" charset="0"/>
              </a:rPr>
              <a:t>Universitas</a:t>
            </a:r>
            <a:r>
              <a:rPr lang="en-ID" sz="1600" b="1" dirty="0">
                <a:solidFill>
                  <a:srgbClr val="000000"/>
                </a:solidFill>
                <a:ea typeface="Calibri" pitchFamily="34" charset="0"/>
                <a:cs typeface="Calibri" pitchFamily="34" charset="0"/>
              </a:rPr>
              <a:t> </a:t>
            </a:r>
            <a:r>
              <a:rPr lang="en-ID" sz="1600" b="1" dirty="0" err="1">
                <a:solidFill>
                  <a:srgbClr val="000000"/>
                </a:solidFill>
                <a:ea typeface="Calibri" pitchFamily="34" charset="0"/>
                <a:cs typeface="Calibri" pitchFamily="34" charset="0"/>
              </a:rPr>
              <a:t>Persatuan</a:t>
            </a:r>
            <a:r>
              <a:rPr lang="en-ID" sz="1600" b="1" dirty="0">
                <a:solidFill>
                  <a:srgbClr val="000000"/>
                </a:solidFill>
                <a:ea typeface="Calibri" pitchFamily="34" charset="0"/>
                <a:cs typeface="Calibri" pitchFamily="34" charset="0"/>
              </a:rPr>
              <a:t> Guru </a:t>
            </a:r>
            <a:r>
              <a:rPr lang="en-ID" sz="1600" b="1" dirty="0" err="1">
                <a:solidFill>
                  <a:srgbClr val="000000"/>
                </a:solidFill>
                <a:ea typeface="Calibri" pitchFamily="34" charset="0"/>
                <a:cs typeface="Calibri" pitchFamily="34" charset="0"/>
              </a:rPr>
              <a:t>Republik</a:t>
            </a:r>
            <a:r>
              <a:rPr lang="en-ID" sz="1600" b="1" dirty="0">
                <a:solidFill>
                  <a:srgbClr val="000000"/>
                </a:solidFill>
                <a:ea typeface="Calibri" pitchFamily="34" charset="0"/>
                <a:cs typeface="Calibri" pitchFamily="34" charset="0"/>
              </a:rPr>
              <a:t> Indonesia Semarang</a:t>
            </a:r>
          </a:p>
          <a:p>
            <a:pPr algn="ctr" eaLnBrk="1" hangingPunct="1">
              <a:lnSpc>
                <a:spcPct val="107000"/>
              </a:lnSpc>
            </a:pPr>
            <a:r>
              <a:rPr lang="en-ID" sz="1600" b="1" dirty="0">
                <a:solidFill>
                  <a:srgbClr val="000000"/>
                </a:solidFill>
                <a:ea typeface="Calibri" pitchFamily="34" charset="0"/>
                <a:cs typeface="Calibri" pitchFamily="34" charset="0"/>
              </a:rPr>
              <a:t>2025</a:t>
            </a:r>
            <a:endParaRPr lang="en-ID" sz="1600" b="1" dirty="0">
              <a:ea typeface="Calibri" pitchFamily="34" charset="0"/>
              <a:cs typeface="Calibri" pitchFamily="34" charset="0"/>
            </a:endParaRPr>
          </a:p>
        </p:txBody>
      </p:sp>
      <p:pic>
        <p:nvPicPr>
          <p:cNvPr id="15" name="Picture 3">
            <a:extLst>
              <a:ext uri="{FF2B5EF4-FFF2-40B4-BE49-F238E27FC236}">
                <a16:creationId xmlns:a16="http://schemas.microsoft.com/office/drawing/2014/main" id="{CA13E008-54EA-4BD8-A2D3-2C6939ECF4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894" y="168182"/>
            <a:ext cx="9556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 name="Google Shape;90;p1"/>
          <p:cNvGrpSpPr/>
          <p:nvPr/>
        </p:nvGrpSpPr>
        <p:grpSpPr>
          <a:xfrm>
            <a:off x="-21738" y="4849639"/>
            <a:ext cx="1834688" cy="2113507"/>
            <a:chOff x="-21738" y="4849639"/>
            <a:chExt cx="1834688" cy="2113507"/>
          </a:xfrm>
          <a:scene3d>
            <a:camera prst="orthographicFront">
              <a:rot lat="0" lon="0" rev="0"/>
            </a:camera>
            <a:lightRig rig="balanced" dir="t">
              <a:rot lat="0" lon="0" rev="8700000"/>
            </a:lightRig>
          </a:scene3d>
        </p:grpSpPr>
        <p:pic>
          <p:nvPicPr>
            <p:cNvPr id="91" name="Google Shape;91;p1"/>
            <p:cNvPicPr preferRelativeResize="0"/>
            <p:nvPr/>
          </p:nvPicPr>
          <p:blipFill rotWithShape="1">
            <a:blip r:embed="rId7">
              <a:alphaModFix/>
            </a:blip>
            <a:srcRect r="70185"/>
            <a:stretch/>
          </p:blipFill>
          <p:spPr>
            <a:xfrm>
              <a:off x="-21738" y="4849639"/>
              <a:ext cx="793264" cy="2113507"/>
            </a:xfrm>
            <a:prstGeom prst="rect">
              <a:avLst/>
            </a:prstGeom>
            <a:noFill/>
            <a:ln>
              <a:noFill/>
            </a:ln>
            <a:effectLst>
              <a:outerShdw blurRad="44450" dist="27940" dir="5400000" algn="ctr">
                <a:srgbClr val="000000">
                  <a:alpha val="32000"/>
                </a:srgbClr>
              </a:outerShdw>
            </a:effectLst>
            <a:sp3d>
              <a:bevelT w="190500" h="38100"/>
            </a:sp3d>
          </p:spPr>
        </p:pic>
        <p:pic>
          <p:nvPicPr>
            <p:cNvPr id="92" name="Google Shape;92;p1"/>
            <p:cNvPicPr preferRelativeResize="0"/>
            <p:nvPr/>
          </p:nvPicPr>
          <p:blipFill rotWithShape="1">
            <a:blip r:embed="rId7">
              <a:alphaModFix/>
            </a:blip>
            <a:srcRect l="32444" t="19701"/>
            <a:stretch/>
          </p:blipFill>
          <p:spPr>
            <a:xfrm>
              <a:off x="823913" y="5862638"/>
              <a:ext cx="989037" cy="933846"/>
            </a:xfrm>
            <a:prstGeom prst="rect">
              <a:avLst/>
            </a:prstGeom>
            <a:noFill/>
            <a:ln>
              <a:noFill/>
            </a:ln>
            <a:effectLst>
              <a:outerShdw blurRad="44450" dist="27940" dir="5400000" algn="ctr">
                <a:srgbClr val="000000">
                  <a:alpha val="32000"/>
                </a:srgbClr>
              </a:outerShdw>
            </a:effectLst>
            <a:sp3d>
              <a:bevelT w="190500" h="38100"/>
            </a:sp3d>
          </p:spPr>
        </p:pic>
      </p:grpSp>
      <p:pic>
        <p:nvPicPr>
          <p:cNvPr id="4098" name="Picture 2">
            <a:extLst>
              <a:ext uri="{FF2B5EF4-FFF2-40B4-BE49-F238E27FC236}">
                <a16:creationId xmlns:a16="http://schemas.microsoft.com/office/drawing/2014/main" id="{46F7BFCA-46DE-4F58-871F-9BA4E0631F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4585" y="280609"/>
            <a:ext cx="1088572" cy="10583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A6B9C0DB-0B42-4CBB-AAA8-4C2DEC812C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6074" y="384853"/>
            <a:ext cx="2962937" cy="906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771526" y="650432"/>
            <a:ext cx="10658473" cy="10003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id-ID" sz="3200" b="1" dirty="0">
                <a:latin typeface="Arial"/>
                <a:ea typeface="Arial"/>
                <a:cs typeface="Arial"/>
                <a:sym typeface="Arial"/>
              </a:rPr>
              <a:t>Introduction</a:t>
            </a:r>
            <a:endParaRPr sz="3200" b="1" dirty="0">
              <a:latin typeface="Arial"/>
              <a:ea typeface="Arial"/>
              <a:cs typeface="Arial"/>
              <a:sym typeface="Arial"/>
            </a:endParaRPr>
          </a:p>
        </p:txBody>
      </p:sp>
      <p:sp>
        <p:nvSpPr>
          <p:cNvPr id="101" name="Google Shape;101;p2"/>
          <p:cNvSpPr/>
          <p:nvPr/>
        </p:nvSpPr>
        <p:spPr>
          <a:xfrm>
            <a:off x="1774824" y="5949950"/>
            <a:ext cx="10417175" cy="908050"/>
          </a:xfrm>
          <a:prstGeom prst="rect">
            <a:avLst/>
          </a:prstGeom>
          <a:gradFill>
            <a:gsLst>
              <a:gs pos="0">
                <a:srgbClr val="44AADE"/>
              </a:gs>
              <a:gs pos="6000">
                <a:srgbClr val="44AADE"/>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4044127" y="6283945"/>
            <a:ext cx="7812911"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1200" b="1">
                <a:solidFill>
                  <a:schemeClr val="lt1"/>
                </a:solidFill>
                <a:latin typeface="Calibri"/>
                <a:ea typeface="Calibri"/>
                <a:cs typeface="Calibri"/>
                <a:sym typeface="Calibri"/>
              </a:rPr>
              <a:t>Research / Invention Title / Design / Patented Product</a:t>
            </a:r>
            <a:r>
              <a:rPr lang="id-ID" sz="1200">
                <a:solidFill>
                  <a:schemeClr val="lt1"/>
                </a:solidFill>
                <a:latin typeface="Calibri"/>
                <a:ea typeface="Calibri"/>
                <a:cs typeface="Calibri"/>
                <a:sym typeface="Calibri"/>
              </a:rPr>
              <a:t> | Lead Researcher</a:t>
            </a:r>
            <a:endParaRPr sz="1200">
              <a:solidFill>
                <a:schemeClr val="lt1"/>
              </a:solidFill>
              <a:latin typeface="Calibri"/>
              <a:ea typeface="Calibri"/>
              <a:cs typeface="Calibri"/>
              <a:sym typeface="Calibri"/>
            </a:endParaRPr>
          </a:p>
        </p:txBody>
      </p:sp>
      <p:grpSp>
        <p:nvGrpSpPr>
          <p:cNvPr id="105" name="Google Shape;105;p2"/>
          <p:cNvGrpSpPr/>
          <p:nvPr/>
        </p:nvGrpSpPr>
        <p:grpSpPr>
          <a:xfrm>
            <a:off x="-21738" y="4849639"/>
            <a:ext cx="1834688" cy="2113507"/>
            <a:chOff x="-21738" y="4849639"/>
            <a:chExt cx="1834688" cy="2113507"/>
          </a:xfrm>
        </p:grpSpPr>
        <p:pic>
          <p:nvPicPr>
            <p:cNvPr id="106" name="Google Shape;106;p2"/>
            <p:cNvPicPr preferRelativeResize="0"/>
            <p:nvPr/>
          </p:nvPicPr>
          <p:blipFill rotWithShape="1">
            <a:blip r:embed="rId3">
              <a:alphaModFix/>
            </a:blip>
            <a:srcRect r="70185"/>
            <a:stretch/>
          </p:blipFill>
          <p:spPr>
            <a:xfrm>
              <a:off x="-21738" y="4849639"/>
              <a:ext cx="793264" cy="2113507"/>
            </a:xfrm>
            <a:prstGeom prst="rect">
              <a:avLst/>
            </a:prstGeom>
            <a:noFill/>
            <a:ln>
              <a:noFill/>
            </a:ln>
          </p:spPr>
        </p:pic>
        <p:pic>
          <p:nvPicPr>
            <p:cNvPr id="107" name="Google Shape;107;p2"/>
            <p:cNvPicPr preferRelativeResize="0"/>
            <p:nvPr/>
          </p:nvPicPr>
          <p:blipFill rotWithShape="1">
            <a:blip r:embed="rId3">
              <a:alphaModFix/>
            </a:blip>
            <a:srcRect l="32444" t="19701"/>
            <a:stretch/>
          </p:blipFill>
          <p:spPr>
            <a:xfrm>
              <a:off x="823913" y="5862638"/>
              <a:ext cx="989037" cy="933846"/>
            </a:xfrm>
            <a:prstGeom prst="rect">
              <a:avLst/>
            </a:prstGeom>
            <a:noFill/>
            <a:ln>
              <a:noFill/>
            </a:ln>
          </p:spPr>
        </p:pic>
      </p:grpSp>
      <p:sp>
        <p:nvSpPr>
          <p:cNvPr id="11" name="Rectangle 2">
            <a:extLst>
              <a:ext uri="{FF2B5EF4-FFF2-40B4-BE49-F238E27FC236}">
                <a16:creationId xmlns:a16="http://schemas.microsoft.com/office/drawing/2014/main" id="{6D601F2E-5DFE-42CF-B1EC-7F46D9C7B8A9}"/>
              </a:ext>
            </a:extLst>
          </p:cNvPr>
          <p:cNvSpPr>
            <a:spLocks noChangeArrowheads="1"/>
          </p:cNvSpPr>
          <p:nvPr/>
        </p:nvSpPr>
        <p:spPr bwMode="auto">
          <a:xfrm>
            <a:off x="762001" y="1439622"/>
            <a:ext cx="1079794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eaLnBrk="1" hangingPunct="1">
              <a:buFont typeface="Arial" panose="020B0604020202020204" pitchFamily="34" charset="0"/>
              <a:buChar char="•"/>
            </a:pPr>
            <a:r>
              <a:rPr lang="en-US" sz="2000" b="1" dirty="0" err="1">
                <a:latin typeface="Calibri" panose="020F0502020204030204" pitchFamily="34" charset="0"/>
                <a:ea typeface="Calibri" panose="020F0502020204030204" pitchFamily="34" charset="0"/>
                <a:cs typeface="Calibri" panose="020F0502020204030204" pitchFamily="34" charset="0"/>
              </a:rPr>
              <a:t>Coolroofs</a:t>
            </a:r>
            <a:r>
              <a:rPr lang="en-US" sz="2000" b="1" dirty="0">
                <a:latin typeface="Calibri" panose="020F0502020204030204" pitchFamily="34" charset="0"/>
                <a:ea typeface="Calibri" panose="020F0502020204030204" pitchFamily="34" charset="0"/>
                <a:cs typeface="Calibri" panose="020F0502020204030204" pitchFamily="34" charset="0"/>
              </a:rPr>
              <a:t> paint are applied to roofs that reflect solar heat, keeping the roof surface and the area below it cool. </a:t>
            </a:r>
            <a:r>
              <a:rPr lang="en-ID" sz="2000" dirty="0">
                <a:solidFill>
                  <a:srgbClr val="000000"/>
                </a:solidFill>
                <a:latin typeface="Calibri" panose="020F0502020204030204" pitchFamily="34" charset="0"/>
                <a:ea typeface="Calibri" panose="020F0502020204030204" pitchFamily="34" charset="0"/>
                <a:cs typeface="Calibri" panose="020F0502020204030204" pitchFamily="34" charset="0"/>
              </a:rPr>
              <a:t>Reflecting a significant portion of the sun's heat </a:t>
            </a:r>
            <a:r>
              <a:rPr lang="en-ID" sz="2000" b="1" dirty="0">
                <a:solidFill>
                  <a:srgbClr val="000000"/>
                </a:solidFill>
                <a:latin typeface="Calibri" panose="020F0502020204030204" pitchFamily="34" charset="0"/>
                <a:ea typeface="Calibri" panose="020F0502020204030204" pitchFamily="34" charset="0"/>
                <a:cs typeface="Calibri" panose="020F0502020204030204" pitchFamily="34" charset="0"/>
              </a:rPr>
              <a:t>reduces the temperature </a:t>
            </a:r>
            <a:r>
              <a:rPr lang="en-ID" sz="2000" dirty="0">
                <a:solidFill>
                  <a:srgbClr val="000000"/>
                </a:solidFill>
                <a:latin typeface="Calibri" panose="020F0502020204030204" pitchFamily="34" charset="0"/>
                <a:ea typeface="Calibri" panose="020F0502020204030204" pitchFamily="34" charset="0"/>
                <a:cs typeface="Calibri" panose="020F0502020204030204" pitchFamily="34" charset="0"/>
              </a:rPr>
              <a:t>difference between day and night on the roof. </a:t>
            </a:r>
          </a:p>
          <a:p>
            <a:pPr marL="285750" indent="-285750" algn="just" eaLnBrk="1" hangingPunct="1">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This is crucial for buildings without artificial air conditioner </a:t>
            </a:r>
            <a:r>
              <a:rPr lang="en-ID" sz="2000" dirty="0">
                <a:solidFill>
                  <a:srgbClr val="000000"/>
                </a:solidFill>
                <a:latin typeface="Calibri" panose="020F0502020204030204" pitchFamily="34" charset="0"/>
                <a:ea typeface="Calibri" panose="020F0502020204030204" pitchFamily="34" charset="0"/>
                <a:cs typeface="Calibri" panose="020F0502020204030204" pitchFamily="34" charset="0"/>
              </a:rPr>
              <a:t>to cooling in hot. </a:t>
            </a:r>
            <a:r>
              <a:rPr lang="en-US" sz="2000" dirty="0">
                <a:latin typeface="Calibri" panose="020F0502020204030204" pitchFamily="34" charset="0"/>
                <a:ea typeface="Calibri" panose="020F0502020204030204" pitchFamily="34" charset="0"/>
                <a:cs typeface="Calibri" panose="020F0502020204030204" pitchFamily="34" charset="0"/>
              </a:rPr>
              <a:t>It feels to the communities in Semarang, which usually get a hot characteristic climate along the year with temperature range between 24 to 33°C</a:t>
            </a:r>
            <a:r>
              <a:rPr lang="en-ID"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285750" indent="-285750" algn="just" eaLnBrk="1" hangingPunct="1">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Artificially cooled buildings will experience reduced energy consumption, used reflective paint materials are characterized by Solar Reflectance Index value (SRI), measured according to ASTM E1980. </a:t>
            </a:r>
          </a:p>
          <a:p>
            <a:pPr marL="285750" indent="-285750" algn="just" eaLnBrk="1" hangingPunct="1">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This research is a Independent Learning Independent </a:t>
            </a:r>
            <a:r>
              <a:rPr lang="en-US" sz="2000" dirty="0" err="1">
                <a:latin typeface="Calibri" panose="020F0502020204030204" pitchFamily="34" charset="0"/>
                <a:ea typeface="Calibri" panose="020F0502020204030204" pitchFamily="34" charset="0"/>
                <a:cs typeface="Calibri" panose="020F0502020204030204" pitchFamily="34" charset="0"/>
              </a:rPr>
              <a:t>Kampus</a:t>
            </a:r>
            <a:r>
              <a:rPr lang="en-US" sz="2000" dirty="0">
                <a:latin typeface="Calibri" panose="020F0502020204030204" pitchFamily="34" charset="0"/>
                <a:ea typeface="Calibri" panose="020F0502020204030204" pitchFamily="34" charset="0"/>
                <a:cs typeface="Calibri" panose="020F0502020204030204" pitchFamily="34" charset="0"/>
              </a:rPr>
              <a:t> (MBKM) program, year 2022-2023, collaboration between </a:t>
            </a:r>
            <a:r>
              <a:rPr lang="en-US" sz="2000" dirty="0" err="1">
                <a:latin typeface="Calibri" panose="020F0502020204030204" pitchFamily="34" charset="0"/>
                <a:ea typeface="Calibri" panose="020F0502020204030204" pitchFamily="34" charset="0"/>
                <a:cs typeface="Calibri" panose="020F0502020204030204" pitchFamily="34" charset="0"/>
              </a:rPr>
              <a:t>Universitas</a:t>
            </a:r>
            <a:r>
              <a:rPr lang="en-US" sz="2000" dirty="0">
                <a:latin typeface="Calibri" panose="020F0502020204030204" pitchFamily="34" charset="0"/>
                <a:ea typeface="Calibri" panose="020F0502020204030204" pitchFamily="34" charset="0"/>
                <a:cs typeface="Calibri" panose="020F0502020204030204" pitchFamily="34" charset="0"/>
              </a:rPr>
              <a:t> Pendidikan Indonesia dan </a:t>
            </a:r>
            <a:r>
              <a:rPr lang="en-US" sz="2000" dirty="0" err="1">
                <a:latin typeface="Calibri" panose="020F0502020204030204" pitchFamily="34" charset="0"/>
                <a:ea typeface="Calibri" panose="020F0502020204030204" pitchFamily="34" charset="0"/>
                <a:cs typeface="Calibri" panose="020F0502020204030204" pitchFamily="34" charset="0"/>
              </a:rPr>
              <a:t>Universitas</a:t>
            </a:r>
            <a:r>
              <a:rPr lang="en-US" sz="2000" dirty="0">
                <a:latin typeface="Calibri" panose="020F0502020204030204" pitchFamily="34" charset="0"/>
                <a:ea typeface="Calibri" panose="020F0502020204030204" pitchFamily="34" charset="0"/>
                <a:cs typeface="Calibri" panose="020F0502020204030204" pitchFamily="34" charset="0"/>
              </a:rPr>
              <a:t> PGRI Semarang.</a:t>
            </a:r>
          </a:p>
          <a:p>
            <a:pPr marL="285750" indent="-285750" algn="just" eaLnBrk="1" hangingPunct="1">
              <a:buFont typeface="Arial" panose="020B0604020202020204" pitchFamily="34" charset="0"/>
              <a:buChar char="•"/>
            </a:pPr>
            <a:endParaRPr lang="en-ID" sz="2000" dirty="0">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19DF38C-3A61-4F3A-A839-34A23210B4BA}"/>
              </a:ext>
            </a:extLst>
          </p:cNvPr>
          <p:cNvSpPr/>
          <p:nvPr/>
        </p:nvSpPr>
        <p:spPr>
          <a:xfrm>
            <a:off x="836497" y="4934287"/>
            <a:ext cx="10658473" cy="1015663"/>
          </a:xfrm>
          <a:prstGeom prst="rect">
            <a:avLst/>
          </a:prstGeom>
          <a:solidFill>
            <a:schemeClr val="accent1">
              <a:lumMod val="75000"/>
            </a:schemeClr>
          </a:solidFill>
        </p:spPr>
        <p:txBody>
          <a:bodyPr wrap="square">
            <a:spAutoFit/>
          </a:bodyPr>
          <a:lstStyle/>
          <a:p>
            <a:pPr algn="just"/>
            <a:r>
              <a:rPr lang="en-ID" sz="2000" b="1" dirty="0">
                <a:solidFill>
                  <a:schemeClr val="bg1"/>
                </a:solidFill>
                <a:latin typeface="Calibri" panose="020F0502020204030204" pitchFamily="34" charset="0"/>
                <a:ea typeface="Calibri" panose="020F0502020204030204" pitchFamily="34" charset="0"/>
                <a:cs typeface="Calibri" panose="020F0502020204030204" pitchFamily="34" charset="0"/>
              </a:rPr>
              <a:t>The goal of </a:t>
            </a:r>
            <a:r>
              <a:rPr lang="en-ID"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coolroof</a:t>
            </a:r>
            <a:r>
              <a:rPr lang="en-ID"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ID" sz="2000" dirty="0">
                <a:solidFill>
                  <a:schemeClr val="bg1"/>
                </a:solidFill>
                <a:latin typeface="Calibri" panose="020F0502020204030204" pitchFamily="34" charset="0"/>
                <a:ea typeface="Calibri" panose="020F0502020204030204" pitchFamily="34" charset="0"/>
                <a:cs typeface="Calibri" panose="020F0502020204030204" pitchFamily="34" charset="0"/>
              </a:rPr>
              <a:t>is to promote green buildings, sustainable buildings, and environmentally friendly buildings, as well as reduce carbon emissions (CO2) through energy efficiency in office buildings and mid-range residential buildings. </a:t>
            </a:r>
          </a:p>
        </p:txBody>
      </p:sp>
      <p:pic>
        <p:nvPicPr>
          <p:cNvPr id="17" name="Picture 3">
            <a:extLst>
              <a:ext uri="{FF2B5EF4-FFF2-40B4-BE49-F238E27FC236}">
                <a16:creationId xmlns:a16="http://schemas.microsoft.com/office/drawing/2014/main" id="{9B400566-A656-4965-8117-CEAD6BCC22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152" y="146112"/>
            <a:ext cx="691906" cy="91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1774824" y="5949950"/>
            <a:ext cx="10417175" cy="908050"/>
          </a:xfrm>
          <a:prstGeom prst="rect">
            <a:avLst/>
          </a:prstGeom>
          <a:gradFill>
            <a:gsLst>
              <a:gs pos="0">
                <a:srgbClr val="44AADE"/>
              </a:gs>
              <a:gs pos="6000">
                <a:srgbClr val="44AADE"/>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3"/>
          <p:cNvSpPr txBox="1">
            <a:spLocks noGrp="1"/>
          </p:cNvSpPr>
          <p:nvPr>
            <p:ph type="title"/>
          </p:nvPr>
        </p:nvSpPr>
        <p:spPr>
          <a:xfrm>
            <a:off x="1163123" y="118832"/>
            <a:ext cx="10658473" cy="10003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id-ID" sz="3200" b="1" dirty="0">
                <a:latin typeface="Arial"/>
                <a:ea typeface="Arial"/>
                <a:cs typeface="Arial"/>
                <a:sym typeface="Arial"/>
              </a:rPr>
              <a:t>Method</a:t>
            </a:r>
            <a:endParaRPr sz="3200" b="1" dirty="0">
              <a:latin typeface="Arial"/>
              <a:ea typeface="Arial"/>
              <a:cs typeface="Arial"/>
              <a:sym typeface="Arial"/>
            </a:endParaRPr>
          </a:p>
        </p:txBody>
      </p:sp>
      <p:sp>
        <p:nvSpPr>
          <p:cNvPr id="115" name="Google Shape;115;p3"/>
          <p:cNvSpPr txBox="1"/>
          <p:nvPr/>
        </p:nvSpPr>
        <p:spPr>
          <a:xfrm>
            <a:off x="4044127" y="6283945"/>
            <a:ext cx="7812911"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1200" b="1">
                <a:solidFill>
                  <a:schemeClr val="lt1"/>
                </a:solidFill>
                <a:latin typeface="Calibri"/>
                <a:ea typeface="Calibri"/>
                <a:cs typeface="Calibri"/>
                <a:sym typeface="Calibri"/>
              </a:rPr>
              <a:t>Research / Invention Title / Design / Patented Product</a:t>
            </a:r>
            <a:r>
              <a:rPr lang="id-ID" sz="1200">
                <a:solidFill>
                  <a:schemeClr val="lt1"/>
                </a:solidFill>
                <a:latin typeface="Calibri"/>
                <a:ea typeface="Calibri"/>
                <a:cs typeface="Calibri"/>
                <a:sym typeface="Calibri"/>
              </a:rPr>
              <a:t> | Lead Researcher</a:t>
            </a:r>
            <a:endParaRPr sz="1200">
              <a:solidFill>
                <a:schemeClr val="lt1"/>
              </a:solidFill>
              <a:latin typeface="Calibri"/>
              <a:ea typeface="Calibri"/>
              <a:cs typeface="Calibri"/>
              <a:sym typeface="Calibri"/>
            </a:endParaRPr>
          </a:p>
        </p:txBody>
      </p:sp>
      <p:pic>
        <p:nvPicPr>
          <p:cNvPr id="14" name="Picture 3">
            <a:extLst>
              <a:ext uri="{FF2B5EF4-FFF2-40B4-BE49-F238E27FC236}">
                <a16:creationId xmlns:a16="http://schemas.microsoft.com/office/drawing/2014/main" id="{8FC9B188-4774-49FE-BAB6-7368F30F63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038" y="136518"/>
            <a:ext cx="691906" cy="91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DA67BC07-C743-46FD-94B6-640C46D9B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04" y="3736626"/>
            <a:ext cx="626268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a:extLst>
              <a:ext uri="{FF2B5EF4-FFF2-40B4-BE49-F238E27FC236}">
                <a16:creationId xmlns:a16="http://schemas.microsoft.com/office/drawing/2014/main" id="{E2B66142-3CB5-42AE-BC5D-C0829BAB70ED}"/>
              </a:ext>
            </a:extLst>
          </p:cNvPr>
          <p:cNvSpPr>
            <a:spLocks noChangeArrowheads="1"/>
          </p:cNvSpPr>
          <p:nvPr/>
        </p:nvSpPr>
        <p:spPr bwMode="auto">
          <a:xfrm>
            <a:off x="287331" y="5903099"/>
            <a:ext cx="1759445" cy="725327"/>
          </a:xfrm>
          <a:prstGeom prst="rect">
            <a:avLst/>
          </a:prstGeom>
          <a:solidFill>
            <a:schemeClr val="accent4">
              <a:lumMod val="40000"/>
              <a:lumOff val="60000"/>
              <a:alpha val="50196"/>
            </a:schemeClr>
          </a:solidFill>
          <a:ln>
            <a:noFill/>
          </a:ln>
        </p:spPr>
        <p:txBody>
          <a:bodyPr wrap="square">
            <a:spAutoFit/>
          </a:bodyPr>
          <a:lstStyle/>
          <a:p>
            <a:pPr eaLnBrk="1" hangingPunct="1">
              <a:lnSpc>
                <a:spcPct val="107000"/>
              </a:lnSpc>
            </a:pPr>
            <a:r>
              <a:rPr lang="en-ID" sz="1300" dirty="0">
                <a:solidFill>
                  <a:schemeClr val="tx1"/>
                </a:solidFill>
                <a:latin typeface="Palatino Linotype" pitchFamily="18" charset="0"/>
                <a:ea typeface="Calibri" pitchFamily="34" charset="0"/>
                <a:cs typeface="Times New Roman" pitchFamily="18" charset="0"/>
              </a:rPr>
              <a:t>BECOOL PAINT REFLECTIVE ROOF PAINTING</a:t>
            </a:r>
            <a:endParaRPr lang="en-ID" sz="1300" dirty="0">
              <a:solidFill>
                <a:schemeClr val="tx1"/>
              </a:solidFill>
              <a:latin typeface="Palatino Linotype" pitchFamily="18" charset="0"/>
              <a:cs typeface="Times New Roman" pitchFamily="18" charset="0"/>
            </a:endParaRPr>
          </a:p>
        </p:txBody>
      </p:sp>
      <p:sp>
        <p:nvSpPr>
          <p:cNvPr id="19" name="Rectangle 8">
            <a:extLst>
              <a:ext uri="{FF2B5EF4-FFF2-40B4-BE49-F238E27FC236}">
                <a16:creationId xmlns:a16="http://schemas.microsoft.com/office/drawing/2014/main" id="{7EED3754-008C-4367-8F0A-04812CD8FB29}"/>
              </a:ext>
            </a:extLst>
          </p:cNvPr>
          <p:cNvSpPr>
            <a:spLocks noChangeArrowheads="1"/>
          </p:cNvSpPr>
          <p:nvPr/>
        </p:nvSpPr>
        <p:spPr bwMode="auto">
          <a:xfrm>
            <a:off x="2060249" y="5903099"/>
            <a:ext cx="4408713" cy="523220"/>
          </a:xfrm>
          <a:prstGeom prst="rect">
            <a:avLst/>
          </a:prstGeom>
          <a:solidFill>
            <a:srgbClr val="FFE699">
              <a:alpha val="60000"/>
            </a:srgbClr>
          </a:solidFill>
          <a:ln>
            <a:noFill/>
          </a:ln>
        </p:spPr>
        <p:txBody>
          <a:bodyPr wrap="square">
            <a:spAutoFit/>
          </a:bodyPr>
          <a:lstStyle/>
          <a:p>
            <a:pPr eaLnBrk="1" hangingPunct="1"/>
            <a:r>
              <a:rPr lang="en-ID" b="1" dirty="0">
                <a:latin typeface="Palatino Linotype" pitchFamily="18" charset="0"/>
                <a:cs typeface="Times New Roman" pitchFamily="18" charset="0"/>
              </a:rPr>
              <a:t>         2 buildings                                5 buildings</a:t>
            </a:r>
          </a:p>
          <a:p>
            <a:pPr eaLnBrk="1" hangingPunct="1"/>
            <a:r>
              <a:rPr lang="en-ID" b="1" dirty="0">
                <a:latin typeface="Palatino Linotype" pitchFamily="18" charset="0"/>
                <a:cs typeface="Times New Roman" pitchFamily="18" charset="0"/>
              </a:rPr>
              <a:t>      ASBESTOS                                 TIN ROOFS</a:t>
            </a:r>
            <a:endParaRPr lang="en-ID" b="1" dirty="0"/>
          </a:p>
        </p:txBody>
      </p:sp>
      <p:sp>
        <p:nvSpPr>
          <p:cNvPr id="20" name="Rectangle 5">
            <a:extLst>
              <a:ext uri="{FF2B5EF4-FFF2-40B4-BE49-F238E27FC236}">
                <a16:creationId xmlns:a16="http://schemas.microsoft.com/office/drawing/2014/main" id="{85C7404C-E512-493E-B385-4099F848DFA9}"/>
              </a:ext>
            </a:extLst>
          </p:cNvPr>
          <p:cNvSpPr>
            <a:spLocks noChangeArrowheads="1"/>
          </p:cNvSpPr>
          <p:nvPr/>
        </p:nvSpPr>
        <p:spPr bwMode="auto">
          <a:xfrm>
            <a:off x="667065" y="3478454"/>
            <a:ext cx="4585055" cy="54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lnSpc>
                <a:spcPct val="107000"/>
              </a:lnSpc>
            </a:pPr>
            <a:r>
              <a:rPr lang="en-ID" sz="1400" dirty="0">
                <a:solidFill>
                  <a:srgbClr val="000000"/>
                </a:solidFill>
                <a:latin typeface="Palatino Linotype" pitchFamily="18" charset="0"/>
                <a:ea typeface="Calibri" pitchFamily="34" charset="0"/>
                <a:cs typeface="Times New Roman" pitchFamily="18" charset="0"/>
              </a:rPr>
              <a:t>MATERIAL :                                     OBJECTS :	</a:t>
            </a:r>
            <a:r>
              <a:rPr lang="en-ID" sz="1400" dirty="0">
                <a:solidFill>
                  <a:srgbClr val="000000"/>
                </a:solidFill>
                <a:latin typeface="Palatino Linotype" pitchFamily="18" charset="0"/>
                <a:cs typeface="Times New Roman" pitchFamily="18" charset="0"/>
              </a:rPr>
              <a:t>	</a:t>
            </a:r>
            <a:endParaRPr lang="en-ID" dirty="0">
              <a:solidFill>
                <a:srgbClr val="000000"/>
              </a:solidFill>
              <a:latin typeface="Palatino Linotype" pitchFamily="18" charset="0"/>
              <a:cs typeface="Times New Roman" pitchFamily="18" charset="0"/>
            </a:endParaRPr>
          </a:p>
        </p:txBody>
      </p:sp>
      <p:sp>
        <p:nvSpPr>
          <p:cNvPr id="22" name="Rectangle 21">
            <a:extLst>
              <a:ext uri="{FF2B5EF4-FFF2-40B4-BE49-F238E27FC236}">
                <a16:creationId xmlns:a16="http://schemas.microsoft.com/office/drawing/2014/main" id="{6199C39F-4626-4BA6-9877-95371832296A}"/>
              </a:ext>
            </a:extLst>
          </p:cNvPr>
          <p:cNvSpPr/>
          <p:nvPr/>
        </p:nvSpPr>
        <p:spPr>
          <a:xfrm>
            <a:off x="6684491" y="0"/>
            <a:ext cx="5507508" cy="68579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Rectangle 29">
            <a:extLst>
              <a:ext uri="{FF2B5EF4-FFF2-40B4-BE49-F238E27FC236}">
                <a16:creationId xmlns:a16="http://schemas.microsoft.com/office/drawing/2014/main" id="{8698BC79-AB5B-4538-8430-E700468CD2E8}"/>
              </a:ext>
            </a:extLst>
          </p:cNvPr>
          <p:cNvSpPr/>
          <p:nvPr/>
        </p:nvSpPr>
        <p:spPr>
          <a:xfrm>
            <a:off x="195405" y="1071222"/>
            <a:ext cx="6262687" cy="2308324"/>
          </a:xfrm>
          <a:prstGeom prst="rect">
            <a:avLst/>
          </a:prstGeom>
        </p:spPr>
        <p:txBody>
          <a:bodyPr wrap="square">
            <a:spAutoFit/>
          </a:bodyPr>
          <a:lstStyle/>
          <a:p>
            <a:r>
              <a:rPr lang="en-ID" sz="1800" b="1" dirty="0">
                <a:solidFill>
                  <a:srgbClr val="000000"/>
                </a:solidFill>
                <a:latin typeface="Calibri" panose="020F0502020204030204" pitchFamily="34" charset="0"/>
                <a:ea typeface="Calibri" panose="020F0502020204030204" pitchFamily="34" charset="0"/>
                <a:cs typeface="Calibri" panose="020F0502020204030204" pitchFamily="34" charset="0"/>
              </a:rPr>
              <a:t>Researched location : Semarang City</a:t>
            </a:r>
          </a:p>
          <a:p>
            <a:endParaRPr lang="en-ID" sz="1800" b="1" dirty="0">
              <a:latin typeface="Calibri" panose="020F0502020204030204" pitchFamily="34" charset="0"/>
              <a:ea typeface="Calibri" panose="020F0502020204030204" pitchFamily="34" charset="0"/>
              <a:cs typeface="Calibri" panose="020F0502020204030204" pitchFamily="34" charset="0"/>
            </a:endParaRPr>
          </a:p>
          <a:p>
            <a:r>
              <a:rPr lang="en-ID" sz="1800" b="1" dirty="0">
                <a:solidFill>
                  <a:srgbClr val="000000"/>
                </a:solidFill>
                <a:latin typeface="Calibri" panose="020F0502020204030204" pitchFamily="34" charset="0"/>
                <a:ea typeface="Calibri" panose="020F0502020204030204" pitchFamily="34" charset="0"/>
                <a:cs typeface="Calibri" panose="020F0502020204030204" pitchFamily="34" charset="0"/>
              </a:rPr>
              <a:t>The Semarang environment</a:t>
            </a:r>
            <a:r>
              <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rPr>
              <a:t>, particularly at the research location with variable </a:t>
            </a:r>
            <a:r>
              <a:rPr lang="en-ID"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temperaturee</a:t>
            </a:r>
            <a:r>
              <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rPr>
              <a:t>, used the Computational Fluid Dynamics (CFD) method to compare real-world conditions. The trial consisted of comparing roof and room temperatures before and after the use of </a:t>
            </a:r>
            <a:r>
              <a:rPr lang="en-ID"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BeCool</a:t>
            </a:r>
            <a:r>
              <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rPr>
              <a:t> Paint, respectively on 7 buildings :  with tin </a:t>
            </a:r>
            <a:r>
              <a:rPr lang="en-ID" sz="1800" dirty="0">
                <a:latin typeface="Calibri" panose="020F0502020204030204" pitchFamily="34" charset="0"/>
                <a:ea typeface="Calibri" panose="020F0502020204030204" pitchFamily="34" charset="0"/>
                <a:cs typeface="Calibri" panose="020F0502020204030204" pitchFamily="34" charset="0"/>
              </a:rPr>
              <a:t>(</a:t>
            </a:r>
            <a:r>
              <a:rPr lang="en-ID" sz="1800" dirty="0" err="1">
                <a:latin typeface="Calibri" panose="020F0502020204030204" pitchFamily="34" charset="0"/>
                <a:ea typeface="Calibri" panose="020F0502020204030204" pitchFamily="34" charset="0"/>
                <a:cs typeface="Calibri" panose="020F0502020204030204" pitchFamily="34" charset="0"/>
              </a:rPr>
              <a:t>zink</a:t>
            </a:r>
            <a:r>
              <a:rPr lang="en-ID" sz="1800" dirty="0">
                <a:latin typeface="Calibri" panose="020F0502020204030204" pitchFamily="34" charset="0"/>
                <a:ea typeface="Calibri" panose="020F0502020204030204" pitchFamily="34" charset="0"/>
                <a:cs typeface="Calibri" panose="020F0502020204030204" pitchFamily="34" charset="0"/>
              </a:rPr>
              <a:t>/</a:t>
            </a:r>
            <a:r>
              <a:rPr lang="en-ID" sz="1800" dirty="0" err="1">
                <a:latin typeface="Calibri" panose="020F0502020204030204" pitchFamily="34" charset="0"/>
                <a:ea typeface="Calibri" panose="020F0502020204030204" pitchFamily="34" charset="0"/>
                <a:cs typeface="Calibri" panose="020F0502020204030204" pitchFamily="34" charset="0"/>
              </a:rPr>
              <a:t>zincalume</a:t>
            </a:r>
            <a:r>
              <a:rPr lang="en-ID" sz="1800" dirty="0">
                <a:latin typeface="Calibri" panose="020F0502020204030204" pitchFamily="34" charset="0"/>
                <a:ea typeface="Calibri" panose="020F0502020204030204" pitchFamily="34" charset="0"/>
                <a:cs typeface="Calibri" panose="020F0502020204030204" pitchFamily="34" charset="0"/>
              </a:rPr>
              <a:t>) roofs (5) </a:t>
            </a:r>
            <a:r>
              <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rPr>
              <a:t>and asbestos roofs (2)</a:t>
            </a:r>
            <a:endParaRPr lang="en-ID" sz="1800" dirty="0">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D38522AD-D134-43E0-AF5D-D5282E53D0B6}"/>
              </a:ext>
            </a:extLst>
          </p:cNvPr>
          <p:cNvSpPr/>
          <p:nvPr/>
        </p:nvSpPr>
        <p:spPr>
          <a:xfrm>
            <a:off x="10009994" y="1478818"/>
            <a:ext cx="2182005" cy="1077218"/>
          </a:xfrm>
          <a:prstGeom prst="rect">
            <a:avLst/>
          </a:prstGeom>
        </p:spPr>
        <p:txBody>
          <a:bodyPr wrap="square">
            <a:spAutoFit/>
          </a:bodyPr>
          <a:lstStyle/>
          <a:p>
            <a:r>
              <a:rPr lang="en-ID" sz="1600" dirty="0">
                <a:solidFill>
                  <a:srgbClr val="000000"/>
                </a:solidFill>
                <a:latin typeface="Calibri" panose="020F0502020204030204" pitchFamily="34" charset="0"/>
                <a:ea typeface="Calibri" panose="020F0502020204030204" pitchFamily="34" charset="0"/>
                <a:cs typeface="Calibri" panose="020F0502020204030204" pitchFamily="34" charset="0"/>
              </a:rPr>
              <a:t>comparing roof and room temperatures before and after painted by </a:t>
            </a:r>
            <a:r>
              <a:rPr lang="en-ID"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BeCool</a:t>
            </a:r>
            <a:r>
              <a:rPr lang="en-ID" sz="1600" dirty="0">
                <a:solidFill>
                  <a:srgbClr val="000000"/>
                </a:solidFill>
                <a:latin typeface="Calibri" panose="020F0502020204030204" pitchFamily="34" charset="0"/>
                <a:ea typeface="Calibri" panose="020F0502020204030204" pitchFamily="34" charset="0"/>
                <a:cs typeface="Calibri" panose="020F0502020204030204" pitchFamily="34" charset="0"/>
              </a:rPr>
              <a:t> Paint</a:t>
            </a:r>
            <a:endParaRPr lang="en-ID" sz="1600" dirty="0">
              <a:latin typeface="Calibri" panose="020F0502020204030204" pitchFamily="34" charset="0"/>
              <a:ea typeface="Calibri" panose="020F0502020204030204" pitchFamily="34" charset="0"/>
              <a:cs typeface="Calibri" panose="020F0502020204030204" pitchFamily="34" charset="0"/>
            </a:endParaRPr>
          </a:p>
        </p:txBody>
      </p:sp>
      <p:sp>
        <p:nvSpPr>
          <p:cNvPr id="35" name="Right Brace 34">
            <a:extLst>
              <a:ext uri="{FF2B5EF4-FFF2-40B4-BE49-F238E27FC236}">
                <a16:creationId xmlns:a16="http://schemas.microsoft.com/office/drawing/2014/main" id="{44D73894-5584-4F1F-A098-609BC39DA570}"/>
              </a:ext>
            </a:extLst>
          </p:cNvPr>
          <p:cNvSpPr/>
          <p:nvPr/>
        </p:nvSpPr>
        <p:spPr>
          <a:xfrm>
            <a:off x="9692025" y="1466713"/>
            <a:ext cx="223478" cy="104648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sz="1800">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7A35B55E-9D02-48F7-8026-B57CD48EE7A6}"/>
              </a:ext>
            </a:extLst>
          </p:cNvPr>
          <p:cNvSpPr/>
          <p:nvPr/>
        </p:nvSpPr>
        <p:spPr>
          <a:xfrm>
            <a:off x="6769236" y="1123279"/>
            <a:ext cx="3790836" cy="1477328"/>
          </a:xfrm>
          <a:prstGeom prst="rect">
            <a:avLst/>
          </a:prstGeom>
        </p:spPr>
        <p:txBody>
          <a:bodyPr wrap="square">
            <a:spAutoFit/>
          </a:bodyPr>
          <a:lstStyle/>
          <a:p>
            <a:r>
              <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rPr>
              <a:t>Data collection in this study included :</a:t>
            </a:r>
          </a:p>
          <a:p>
            <a:pPr marL="285750" indent="-285750">
              <a:buFont typeface="Arial" panose="020B0604020202020204" pitchFamily="34" charset="0"/>
              <a:buChar char="•"/>
            </a:pPr>
            <a:r>
              <a:rPr lang="en-ID" sz="1800" b="1" dirty="0">
                <a:solidFill>
                  <a:srgbClr val="000000"/>
                </a:solidFill>
                <a:latin typeface="Calibri" panose="020F0502020204030204" pitchFamily="34" charset="0"/>
                <a:ea typeface="Calibri" panose="020F0502020204030204" pitchFamily="34" charset="0"/>
                <a:cs typeface="Calibri" panose="020F0502020204030204" pitchFamily="34" charset="0"/>
              </a:rPr>
              <a:t>measuring room temperature, </a:t>
            </a:r>
          </a:p>
          <a:p>
            <a:pPr marL="285750" indent="-285750">
              <a:buFont typeface="Arial" panose="020B0604020202020204" pitchFamily="34" charset="0"/>
              <a:buChar char="•"/>
            </a:pPr>
            <a:r>
              <a:rPr lang="en-ID" sz="1800" b="1" dirty="0">
                <a:solidFill>
                  <a:srgbClr val="000000"/>
                </a:solidFill>
                <a:latin typeface="Calibri" panose="020F0502020204030204" pitchFamily="34" charset="0"/>
                <a:ea typeface="Calibri" panose="020F0502020204030204" pitchFamily="34" charset="0"/>
                <a:cs typeface="Calibri" panose="020F0502020204030204" pitchFamily="34" charset="0"/>
              </a:rPr>
              <a:t>room humidity, </a:t>
            </a:r>
          </a:p>
          <a:p>
            <a:pPr marL="285750" indent="-285750">
              <a:buFont typeface="Arial" panose="020B0604020202020204" pitchFamily="34" charset="0"/>
              <a:buChar char="•"/>
            </a:pPr>
            <a:r>
              <a:rPr lang="en-ID" sz="1800" b="1" dirty="0">
                <a:solidFill>
                  <a:srgbClr val="000000"/>
                </a:solidFill>
                <a:latin typeface="Calibri" panose="020F0502020204030204" pitchFamily="34" charset="0"/>
                <a:ea typeface="Calibri" panose="020F0502020204030204" pitchFamily="34" charset="0"/>
                <a:cs typeface="Calibri" panose="020F0502020204030204" pitchFamily="34" charset="0"/>
              </a:rPr>
              <a:t>roof top temperature, and </a:t>
            </a:r>
          </a:p>
          <a:p>
            <a:pPr marL="285750" indent="-285750">
              <a:buFont typeface="Arial" panose="020B0604020202020204" pitchFamily="34" charset="0"/>
              <a:buChar char="•"/>
            </a:pPr>
            <a:r>
              <a:rPr lang="en-ID" sz="1800" b="1" dirty="0">
                <a:solidFill>
                  <a:srgbClr val="000000"/>
                </a:solidFill>
                <a:latin typeface="Calibri" panose="020F0502020204030204" pitchFamily="34" charset="0"/>
                <a:ea typeface="Calibri" panose="020F0502020204030204" pitchFamily="34" charset="0"/>
                <a:cs typeface="Calibri" panose="020F0502020204030204" pitchFamily="34" charset="0"/>
              </a:rPr>
              <a:t>roof bottom temperature</a:t>
            </a:r>
            <a:endParaRPr lang="en-ID" sz="1800" b="1" dirty="0">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D6B7DF93-64AB-4969-B797-207D5323F1D4}"/>
              </a:ext>
            </a:extLst>
          </p:cNvPr>
          <p:cNvSpPr/>
          <p:nvPr/>
        </p:nvSpPr>
        <p:spPr>
          <a:xfrm>
            <a:off x="6840848" y="2680131"/>
            <a:ext cx="5266013" cy="3170099"/>
          </a:xfrm>
          <a:prstGeom prst="rect">
            <a:avLst/>
          </a:prstGeom>
          <a:solidFill>
            <a:schemeClr val="bg1"/>
          </a:solidFill>
        </p:spPr>
        <p:txBody>
          <a:bodyPr wrap="square">
            <a:spAutoFit/>
          </a:bodyPr>
          <a:lstStyle/>
          <a:p>
            <a:r>
              <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rPr>
              <a:t>Time : October 10, 2022 to January 15, 2023 </a:t>
            </a:r>
          </a:p>
          <a:p>
            <a:r>
              <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rPr>
              <a:t>           [ 7:00  AM to 11:59 PM ]</a:t>
            </a:r>
          </a:p>
          <a:p>
            <a:r>
              <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rPr>
              <a:t>Tools :</a:t>
            </a:r>
          </a:p>
          <a:p>
            <a:endPar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ID" dirty="0">
                <a:solidFill>
                  <a:srgbClr val="000000"/>
                </a:solidFill>
                <a:latin typeface="Calibri" panose="020F0502020204030204" pitchFamily="34" charset="0"/>
                <a:ea typeface="Calibri" panose="020F0502020204030204" pitchFamily="34" charset="0"/>
                <a:cs typeface="Calibri" panose="020F0502020204030204" pitchFamily="34" charset="0"/>
              </a:rPr>
              <a:t>   roof temperature meter       room </a:t>
            </a:r>
            <a:r>
              <a:rPr lang="en-ID" dirty="0" err="1">
                <a:solidFill>
                  <a:srgbClr val="000000"/>
                </a:solidFill>
                <a:latin typeface="Calibri" panose="020F0502020204030204" pitchFamily="34" charset="0"/>
                <a:ea typeface="Calibri" panose="020F0502020204030204" pitchFamily="34" charset="0"/>
                <a:cs typeface="Calibri" panose="020F0502020204030204" pitchFamily="34" charset="0"/>
              </a:rPr>
              <a:t>tempe</a:t>
            </a:r>
            <a:r>
              <a:rPr lang="en-ID" dirty="0">
                <a:solidFill>
                  <a:srgbClr val="000000"/>
                </a:solidFill>
                <a:latin typeface="Calibri" panose="020F0502020204030204" pitchFamily="34" charset="0"/>
                <a:ea typeface="Calibri" panose="020F0502020204030204" pitchFamily="34" charset="0"/>
                <a:cs typeface="Calibri" panose="020F0502020204030204" pitchFamily="34" charset="0"/>
              </a:rPr>
              <a:t> &amp; humidity      anemometer</a:t>
            </a:r>
          </a:p>
          <a:p>
            <a:r>
              <a:rPr lang="en-ID"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ID" dirty="0" err="1">
                <a:solidFill>
                  <a:srgbClr val="000000"/>
                </a:solidFill>
                <a:latin typeface="Calibri" panose="020F0502020204030204" pitchFamily="34" charset="0"/>
                <a:ea typeface="Calibri" panose="020F0502020204030204" pitchFamily="34" charset="0"/>
                <a:cs typeface="Calibri" panose="020F0502020204030204" pitchFamily="34" charset="0"/>
              </a:rPr>
              <a:t>Ellitech</a:t>
            </a:r>
            <a:r>
              <a:rPr lang="en-ID" dirty="0">
                <a:solidFill>
                  <a:srgbClr val="000000"/>
                </a:solidFill>
                <a:latin typeface="Calibri" panose="020F0502020204030204" pitchFamily="34" charset="0"/>
                <a:ea typeface="Calibri" panose="020F0502020204030204" pitchFamily="34" charset="0"/>
                <a:cs typeface="Calibri" panose="020F0502020204030204" pitchFamily="34" charset="0"/>
              </a:rPr>
              <a:t> RC-4),                meter (</a:t>
            </a:r>
            <a:r>
              <a:rPr lang="en-ID" dirty="0" err="1">
                <a:solidFill>
                  <a:srgbClr val="000000"/>
                </a:solidFill>
                <a:latin typeface="Calibri" panose="020F0502020204030204" pitchFamily="34" charset="0"/>
                <a:ea typeface="Calibri" panose="020F0502020204030204" pitchFamily="34" charset="0"/>
                <a:cs typeface="Calibri" panose="020F0502020204030204" pitchFamily="34" charset="0"/>
              </a:rPr>
              <a:t>Elitech</a:t>
            </a:r>
            <a:r>
              <a:rPr lang="en-ID" dirty="0">
                <a:solidFill>
                  <a:srgbClr val="000000"/>
                </a:solidFill>
                <a:latin typeface="Calibri" panose="020F0502020204030204" pitchFamily="34" charset="0"/>
                <a:ea typeface="Calibri" panose="020F0502020204030204" pitchFamily="34" charset="0"/>
                <a:cs typeface="Calibri" panose="020F0502020204030204" pitchFamily="34" charset="0"/>
              </a:rPr>
              <a:t> GSP 6)</a:t>
            </a:r>
          </a:p>
          <a:p>
            <a:endParaRPr lang="en-ID" dirty="0">
              <a:latin typeface="Calibri" panose="020F0502020204030204" pitchFamily="34" charset="0"/>
              <a:ea typeface="Calibri" panose="020F0502020204030204" pitchFamily="34" charset="0"/>
              <a:cs typeface="Calibri" panose="020F0502020204030204" pitchFamily="34" charset="0"/>
            </a:endParaRPr>
          </a:p>
          <a:p>
            <a:endParaRPr lang="en-ID" dirty="0">
              <a:latin typeface="Calibri" panose="020F0502020204030204" pitchFamily="34" charset="0"/>
              <a:ea typeface="Calibri" panose="020F0502020204030204" pitchFamily="34" charset="0"/>
              <a:cs typeface="Calibri" panose="020F0502020204030204" pitchFamily="34" charset="0"/>
            </a:endParaRPr>
          </a:p>
        </p:txBody>
      </p:sp>
      <p:pic>
        <p:nvPicPr>
          <p:cNvPr id="37" name="Picture 6">
            <a:extLst>
              <a:ext uri="{FF2B5EF4-FFF2-40B4-BE49-F238E27FC236}">
                <a16:creationId xmlns:a16="http://schemas.microsoft.com/office/drawing/2014/main" id="{AA8744FC-CBF9-4333-A018-B165CE16C4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8923" y="3392291"/>
            <a:ext cx="812383" cy="148526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a:extLst>
              <a:ext uri="{FF2B5EF4-FFF2-40B4-BE49-F238E27FC236}">
                <a16:creationId xmlns:a16="http://schemas.microsoft.com/office/drawing/2014/main" id="{16730A69-6913-44E5-892B-6EBAED9429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4738" y="3501080"/>
            <a:ext cx="1419225" cy="141922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E1BB38F5-460F-40AF-A3B0-D9C5CD9BC10B}"/>
              </a:ext>
            </a:extLst>
          </p:cNvPr>
          <p:cNvGrpSpPr/>
          <p:nvPr/>
        </p:nvGrpSpPr>
        <p:grpSpPr>
          <a:xfrm>
            <a:off x="7129346" y="3523538"/>
            <a:ext cx="2164715" cy="1371600"/>
            <a:chOff x="1840181" y="4031934"/>
            <a:chExt cx="2164715" cy="1371600"/>
          </a:xfrm>
        </p:grpSpPr>
        <p:pic>
          <p:nvPicPr>
            <p:cNvPr id="40" name="Picture 4">
              <a:extLst>
                <a:ext uri="{FF2B5EF4-FFF2-40B4-BE49-F238E27FC236}">
                  <a16:creationId xmlns:a16="http://schemas.microsoft.com/office/drawing/2014/main" id="{F3E7CBFB-F154-451D-9A8F-43F6CFF976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0073"/>
            <a:stretch/>
          </p:blipFill>
          <p:spPr bwMode="auto">
            <a:xfrm>
              <a:off x="1840181" y="4031934"/>
              <a:ext cx="73234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B03B9D7C-1989-4AB5-8237-0C41DF63DE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8046" y="4031934"/>
              <a:ext cx="1466850" cy="13716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1774824" y="5949950"/>
            <a:ext cx="10417175" cy="908050"/>
          </a:xfrm>
          <a:prstGeom prst="rect">
            <a:avLst/>
          </a:prstGeom>
          <a:gradFill>
            <a:gsLst>
              <a:gs pos="0">
                <a:srgbClr val="44AADE"/>
              </a:gs>
              <a:gs pos="6000">
                <a:srgbClr val="44AADE"/>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4044127" y="6283945"/>
            <a:ext cx="7812911"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1200" b="1">
                <a:solidFill>
                  <a:schemeClr val="lt1"/>
                </a:solidFill>
                <a:latin typeface="Calibri"/>
                <a:ea typeface="Calibri"/>
                <a:cs typeface="Calibri"/>
                <a:sym typeface="Calibri"/>
              </a:rPr>
              <a:t>Research / Invention Title / Design / Patented Product</a:t>
            </a:r>
            <a:r>
              <a:rPr lang="id-ID" sz="1200">
                <a:solidFill>
                  <a:schemeClr val="lt1"/>
                </a:solidFill>
                <a:latin typeface="Calibri"/>
                <a:ea typeface="Calibri"/>
                <a:cs typeface="Calibri"/>
                <a:sym typeface="Calibri"/>
              </a:rPr>
              <a:t> | Lead Researcher</a:t>
            </a:r>
            <a:endParaRPr sz="1200">
              <a:solidFill>
                <a:schemeClr val="lt1"/>
              </a:solidFill>
              <a:latin typeface="Calibri"/>
              <a:ea typeface="Calibri"/>
              <a:cs typeface="Calibri"/>
              <a:sym typeface="Calibri"/>
            </a:endParaRPr>
          </a:p>
        </p:txBody>
      </p:sp>
      <p:grpSp>
        <p:nvGrpSpPr>
          <p:cNvPr id="118" name="Google Shape;118;p3"/>
          <p:cNvGrpSpPr/>
          <p:nvPr/>
        </p:nvGrpSpPr>
        <p:grpSpPr>
          <a:xfrm>
            <a:off x="-21738" y="5601677"/>
            <a:ext cx="1162947" cy="1361469"/>
            <a:chOff x="-21738" y="4849639"/>
            <a:chExt cx="1834688" cy="2113507"/>
          </a:xfrm>
        </p:grpSpPr>
        <p:pic>
          <p:nvPicPr>
            <p:cNvPr id="119" name="Google Shape;119;p3"/>
            <p:cNvPicPr preferRelativeResize="0"/>
            <p:nvPr/>
          </p:nvPicPr>
          <p:blipFill rotWithShape="1">
            <a:blip r:embed="rId3">
              <a:alphaModFix/>
            </a:blip>
            <a:srcRect r="70185"/>
            <a:stretch/>
          </p:blipFill>
          <p:spPr>
            <a:xfrm>
              <a:off x="-21738" y="4849639"/>
              <a:ext cx="793264" cy="2113507"/>
            </a:xfrm>
            <a:prstGeom prst="rect">
              <a:avLst/>
            </a:prstGeom>
            <a:noFill/>
            <a:ln>
              <a:noFill/>
            </a:ln>
          </p:spPr>
        </p:pic>
        <p:pic>
          <p:nvPicPr>
            <p:cNvPr id="120" name="Google Shape;120;p3"/>
            <p:cNvPicPr preferRelativeResize="0"/>
            <p:nvPr/>
          </p:nvPicPr>
          <p:blipFill rotWithShape="1">
            <a:blip r:embed="rId3">
              <a:alphaModFix/>
            </a:blip>
            <a:srcRect l="32444" t="19701"/>
            <a:stretch/>
          </p:blipFill>
          <p:spPr>
            <a:xfrm>
              <a:off x="823913" y="5862638"/>
              <a:ext cx="989037" cy="933846"/>
            </a:xfrm>
            <a:prstGeom prst="rect">
              <a:avLst/>
            </a:prstGeom>
            <a:noFill/>
            <a:ln>
              <a:noFill/>
            </a:ln>
          </p:spPr>
        </p:pic>
      </p:grpSp>
      <p:sp>
        <p:nvSpPr>
          <p:cNvPr id="13" name="Rectangle 12">
            <a:extLst>
              <a:ext uri="{FF2B5EF4-FFF2-40B4-BE49-F238E27FC236}">
                <a16:creationId xmlns:a16="http://schemas.microsoft.com/office/drawing/2014/main" id="{AE5F11E1-CA50-4367-8F49-AA8FFA2382A8}"/>
              </a:ext>
            </a:extLst>
          </p:cNvPr>
          <p:cNvSpPr/>
          <p:nvPr/>
        </p:nvSpPr>
        <p:spPr>
          <a:xfrm>
            <a:off x="257537" y="1125426"/>
            <a:ext cx="3411548" cy="2450094"/>
          </a:xfrm>
          <a:prstGeom prst="rect">
            <a:avLst/>
          </a:prstGeom>
        </p:spPr>
        <p:txBody>
          <a:bodyPr wrap="square">
            <a:spAutoFit/>
          </a:bodyPr>
          <a:lstStyle/>
          <a:p>
            <a:pPr marL="457200" indent="-457200" algn="just">
              <a:lnSpc>
                <a:spcPct val="107000"/>
              </a:lnSpc>
              <a:spcAft>
                <a:spcPts val="0"/>
              </a:spcAft>
            </a:pPr>
            <a:r>
              <a:rPr lang="en-ID" sz="1800" b="1" dirty="0">
                <a:solidFill>
                  <a:srgbClr val="000000"/>
                </a:solidFill>
                <a:latin typeface="Calibri" panose="020F0502020204030204" pitchFamily="34" charset="0"/>
                <a:ea typeface="Calibri" panose="020F0502020204030204" pitchFamily="34" charset="0"/>
                <a:cs typeface="Calibri" panose="020F0502020204030204" pitchFamily="34" charset="0"/>
              </a:rPr>
              <a:t>Measurement Methods</a:t>
            </a:r>
            <a:endParaRPr lang="en-ID" sz="1800"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r>
              <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survey methods comparing between roof temperature before and after application painted  reflective roof painting. </a:t>
            </a:r>
          </a:p>
          <a:p>
            <a:pPr algn="just">
              <a:lnSpc>
                <a:spcPct val="107000"/>
              </a:lnSpc>
              <a:spcAft>
                <a:spcPts val="0"/>
              </a:spcAft>
            </a:pPr>
            <a:r>
              <a:rPr lang="en-ID"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BeCool</a:t>
            </a:r>
            <a:r>
              <a:rPr lang="en-ID" sz="1800" dirty="0">
                <a:solidFill>
                  <a:srgbClr val="000000"/>
                </a:solidFill>
                <a:latin typeface="Calibri" panose="020F0502020204030204" pitchFamily="34" charset="0"/>
                <a:ea typeface="Calibri" panose="020F0502020204030204" pitchFamily="34" charset="0"/>
                <a:cs typeface="Calibri" panose="020F0502020204030204" pitchFamily="34" charset="0"/>
              </a:rPr>
              <a:t> Paint applied on the roof surface by 2 layers: base layer and continuing with finishing layer.</a:t>
            </a:r>
            <a:endParaRPr lang="en-ID" sz="1800" dirty="0">
              <a:latin typeface="Calibri" panose="020F0502020204030204" pitchFamily="34" charset="0"/>
              <a:ea typeface="Calibri" panose="020F0502020204030204" pitchFamily="34" charset="0"/>
              <a:cs typeface="Calibri" panose="020F0502020204030204" pitchFamily="34" charset="0"/>
            </a:endParaRPr>
          </a:p>
        </p:txBody>
      </p:sp>
      <p:pic>
        <p:nvPicPr>
          <p:cNvPr id="14" name="Picture 3">
            <a:extLst>
              <a:ext uri="{FF2B5EF4-FFF2-40B4-BE49-F238E27FC236}">
                <a16:creationId xmlns:a16="http://schemas.microsoft.com/office/drawing/2014/main" id="{8FC9B188-4774-49FE-BAB6-7368F30F63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38" y="136518"/>
            <a:ext cx="691906" cy="91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6199C39F-4626-4BA6-9877-95371832296A}"/>
              </a:ext>
            </a:extLst>
          </p:cNvPr>
          <p:cNvSpPr/>
          <p:nvPr/>
        </p:nvSpPr>
        <p:spPr>
          <a:xfrm>
            <a:off x="9388167" y="0"/>
            <a:ext cx="280383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Rectangle 22">
            <a:extLst>
              <a:ext uri="{FF2B5EF4-FFF2-40B4-BE49-F238E27FC236}">
                <a16:creationId xmlns:a16="http://schemas.microsoft.com/office/drawing/2014/main" id="{B7576C4F-AB04-4694-B2EC-5EF3AE6DA667}"/>
              </a:ext>
            </a:extLst>
          </p:cNvPr>
          <p:cNvSpPr/>
          <p:nvPr/>
        </p:nvSpPr>
        <p:spPr>
          <a:xfrm>
            <a:off x="3815037" y="201346"/>
            <a:ext cx="2515691" cy="1134478"/>
          </a:xfrm>
          <a:prstGeom prst="rect">
            <a:avLst/>
          </a:prstGeom>
          <a:solidFill>
            <a:schemeClr val="accent5">
              <a:lumMod val="40000"/>
              <a:lumOff val="60000"/>
            </a:schemeClr>
          </a:solidFill>
        </p:spPr>
        <p:txBody>
          <a:bodyPr wrap="square">
            <a:spAutoFit/>
          </a:bodyPr>
          <a:lstStyle/>
          <a:p>
            <a:pPr>
              <a:lnSpc>
                <a:spcPct val="107000"/>
              </a:lnSpc>
              <a:spcAft>
                <a:spcPts val="0"/>
              </a:spcAft>
            </a:pPr>
            <a:r>
              <a:rPr lang="en-ID" sz="1600" b="1" dirty="0">
                <a:solidFill>
                  <a:srgbClr val="000000"/>
                </a:solidFill>
                <a:latin typeface="Calibri" panose="020F0502020204030204" pitchFamily="34" charset="0"/>
                <a:ea typeface="Calibri" panose="020F0502020204030204" pitchFamily="34" charset="0"/>
                <a:cs typeface="Calibri" panose="020F0502020204030204" pitchFamily="34" charset="0"/>
              </a:rPr>
              <a:t>The roof temperature measurement uses </a:t>
            </a:r>
            <a:r>
              <a:rPr lang="en-ID" sz="1600" b="1" dirty="0" err="1">
                <a:solidFill>
                  <a:srgbClr val="000000"/>
                </a:solidFill>
                <a:latin typeface="Calibri" panose="020F0502020204030204" pitchFamily="34" charset="0"/>
                <a:ea typeface="Calibri" panose="020F0502020204030204" pitchFamily="34" charset="0"/>
                <a:cs typeface="Calibri" panose="020F0502020204030204" pitchFamily="34" charset="0"/>
              </a:rPr>
              <a:t>Elitech</a:t>
            </a:r>
            <a:r>
              <a:rPr lang="en-ID" sz="1600" b="1" dirty="0">
                <a:solidFill>
                  <a:srgbClr val="000000"/>
                </a:solidFill>
                <a:latin typeface="Calibri" panose="020F0502020204030204" pitchFamily="34" charset="0"/>
                <a:ea typeface="Calibri" panose="020F0502020204030204" pitchFamily="34" charset="0"/>
                <a:cs typeface="Calibri" panose="020F0502020204030204" pitchFamily="34" charset="0"/>
              </a:rPr>
              <a:t> RC 4 in the top and the bottom of roof surface. </a:t>
            </a:r>
            <a:endParaRPr lang="en-ID" sz="1600" b="1" dirty="0">
              <a:latin typeface="Calibri" panose="020F0502020204030204" pitchFamily="34" charset="0"/>
              <a:ea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B619C6DA-8A83-4935-9396-DC2927951895}"/>
              </a:ext>
            </a:extLst>
          </p:cNvPr>
          <p:cNvSpPr/>
          <p:nvPr/>
        </p:nvSpPr>
        <p:spPr>
          <a:xfrm>
            <a:off x="9600323" y="242143"/>
            <a:ext cx="2379520" cy="1077218"/>
          </a:xfrm>
          <a:prstGeom prst="rect">
            <a:avLst/>
          </a:prstGeom>
        </p:spPr>
        <p:txBody>
          <a:bodyPr wrap="square">
            <a:spAutoFit/>
          </a:bodyPr>
          <a:lstStyle/>
          <a:p>
            <a:r>
              <a:rPr lang="en-ID" sz="1600" b="1" dirty="0">
                <a:solidFill>
                  <a:schemeClr val="bg1"/>
                </a:solidFill>
                <a:latin typeface="Calibri" panose="020F0502020204030204" pitchFamily="34" charset="0"/>
                <a:ea typeface="Calibri" panose="020F0502020204030204" pitchFamily="34" charset="0"/>
                <a:cs typeface="Calibri" panose="020F0502020204030204" pitchFamily="34" charset="0"/>
              </a:rPr>
              <a:t>The room humidity uses </a:t>
            </a:r>
            <a:r>
              <a:rPr lang="en-ID" sz="1600" b="1" dirty="0" err="1">
                <a:solidFill>
                  <a:schemeClr val="bg1"/>
                </a:solidFill>
                <a:latin typeface="Calibri" panose="020F0502020204030204" pitchFamily="34" charset="0"/>
                <a:ea typeface="Calibri" panose="020F0502020204030204" pitchFamily="34" charset="0"/>
                <a:cs typeface="Calibri" panose="020F0502020204030204" pitchFamily="34" charset="0"/>
              </a:rPr>
              <a:t>Elitech</a:t>
            </a:r>
            <a:r>
              <a:rPr lang="en-ID" sz="1600" b="1" dirty="0">
                <a:solidFill>
                  <a:schemeClr val="bg1"/>
                </a:solidFill>
                <a:latin typeface="Calibri" panose="020F0502020204030204" pitchFamily="34" charset="0"/>
                <a:ea typeface="Calibri" panose="020F0502020204030204" pitchFamily="34" charset="0"/>
                <a:cs typeface="Calibri" panose="020F0502020204030204" pitchFamily="34" charset="0"/>
              </a:rPr>
              <a:t> GSP 6, indoor air speed flow uses anemometer. </a:t>
            </a:r>
          </a:p>
        </p:txBody>
      </p:sp>
      <p:pic>
        <p:nvPicPr>
          <p:cNvPr id="28" name="Picture 27">
            <a:extLst>
              <a:ext uri="{FF2B5EF4-FFF2-40B4-BE49-F238E27FC236}">
                <a16:creationId xmlns:a16="http://schemas.microsoft.com/office/drawing/2014/main" id="{C5564D4E-B0FE-430B-B252-62061E3ADC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9226" y="1417086"/>
            <a:ext cx="1892407" cy="2646459"/>
          </a:xfrm>
          <a:prstGeom prst="rect">
            <a:avLst/>
          </a:prstGeom>
        </p:spPr>
      </p:pic>
      <p:pic>
        <p:nvPicPr>
          <p:cNvPr id="29" name="Picture 2">
            <a:extLst>
              <a:ext uri="{FF2B5EF4-FFF2-40B4-BE49-F238E27FC236}">
                <a16:creationId xmlns:a16="http://schemas.microsoft.com/office/drawing/2014/main" id="{DEF7496A-7DBD-4FBF-809F-DD45CA3C8C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395" y="4179382"/>
            <a:ext cx="1895375" cy="25230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EF4387B-6E80-4E89-A449-4F4C5981CAA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020"/>
          <a:stretch/>
        </p:blipFill>
        <p:spPr bwMode="auto">
          <a:xfrm>
            <a:off x="389931" y="3732401"/>
            <a:ext cx="3279154" cy="29299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E387D386-8BDB-45A0-919A-22796C16C5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8404" t="30586" r="27769" b="12029"/>
          <a:stretch>
            <a:fillRect/>
          </a:stretch>
        </p:blipFill>
        <p:spPr bwMode="auto">
          <a:xfrm>
            <a:off x="2059669" y="4892095"/>
            <a:ext cx="1609416" cy="179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A1FE5AF9-A955-4B1F-B3EF-ABB7B013C97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7780" y="201346"/>
            <a:ext cx="2649043" cy="35320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A5456B-CA30-4B8F-BF7A-542615035FBC}"/>
              </a:ext>
            </a:extLst>
          </p:cNvPr>
          <p:cNvPicPr>
            <a:picLocks noChangeAspect="1"/>
          </p:cNvPicPr>
          <p:nvPr/>
        </p:nvPicPr>
        <p:blipFill rotWithShape="1">
          <a:blip r:embed="rId11"/>
          <a:srcRect t="26063" r="27739"/>
          <a:stretch/>
        </p:blipFill>
        <p:spPr>
          <a:xfrm>
            <a:off x="3870344" y="4166071"/>
            <a:ext cx="2333300" cy="2476098"/>
          </a:xfrm>
          <a:prstGeom prst="rect">
            <a:avLst/>
          </a:prstGeom>
        </p:spPr>
      </p:pic>
      <p:pic>
        <p:nvPicPr>
          <p:cNvPr id="5" name="Picture 4">
            <a:extLst>
              <a:ext uri="{FF2B5EF4-FFF2-40B4-BE49-F238E27FC236}">
                <a16:creationId xmlns:a16="http://schemas.microsoft.com/office/drawing/2014/main" id="{233D9037-36B0-410B-9680-88DCFD520B28}"/>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40000" contrast="-40000"/>
                    </a14:imgEffect>
                  </a14:imgLayer>
                </a14:imgProps>
              </a:ext>
            </a:extLst>
          </a:blip>
          <a:stretch>
            <a:fillRect/>
          </a:stretch>
        </p:blipFill>
        <p:spPr>
          <a:xfrm>
            <a:off x="6452295" y="3845952"/>
            <a:ext cx="2649044" cy="2709054"/>
          </a:xfrm>
          <a:prstGeom prst="rect">
            <a:avLst/>
          </a:prstGeom>
        </p:spPr>
      </p:pic>
      <p:cxnSp>
        <p:nvCxnSpPr>
          <p:cNvPr id="7" name="Connector: Elbow 6">
            <a:extLst>
              <a:ext uri="{FF2B5EF4-FFF2-40B4-BE49-F238E27FC236}">
                <a16:creationId xmlns:a16="http://schemas.microsoft.com/office/drawing/2014/main" id="{31864761-4B9C-42DD-BE55-D60D4D70265C}"/>
              </a:ext>
            </a:extLst>
          </p:cNvPr>
          <p:cNvCxnSpPr>
            <a:cxnSpLocks/>
          </p:cNvCxnSpPr>
          <p:nvPr/>
        </p:nvCxnSpPr>
        <p:spPr>
          <a:xfrm rot="16200000" flipH="1">
            <a:off x="7035244" y="3583917"/>
            <a:ext cx="1769973" cy="639652"/>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F3367C4-42A4-458B-8E5A-B94FC39ACC7C}"/>
              </a:ext>
            </a:extLst>
          </p:cNvPr>
          <p:cNvSpPr/>
          <p:nvPr/>
        </p:nvSpPr>
        <p:spPr>
          <a:xfrm>
            <a:off x="7140183" y="2201725"/>
            <a:ext cx="849931" cy="860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35" name="Connector: Elbow 34">
            <a:extLst>
              <a:ext uri="{FF2B5EF4-FFF2-40B4-BE49-F238E27FC236}">
                <a16:creationId xmlns:a16="http://schemas.microsoft.com/office/drawing/2014/main" id="{99386C8B-7F28-4020-8068-9C094EA7DB92}"/>
              </a:ext>
            </a:extLst>
          </p:cNvPr>
          <p:cNvCxnSpPr>
            <a:cxnSpLocks/>
          </p:cNvCxnSpPr>
          <p:nvPr/>
        </p:nvCxnSpPr>
        <p:spPr>
          <a:xfrm rot="16200000" flipH="1">
            <a:off x="7035245" y="3583918"/>
            <a:ext cx="1769973" cy="639652"/>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454466E-E2CE-4B9F-8D8C-7A071FC56173}"/>
              </a:ext>
            </a:extLst>
          </p:cNvPr>
          <p:cNvPicPr>
            <a:picLocks noChangeAspect="1"/>
          </p:cNvPicPr>
          <p:nvPr/>
        </p:nvPicPr>
        <p:blipFill>
          <a:blip r:embed="rId14"/>
          <a:stretch>
            <a:fillRect/>
          </a:stretch>
        </p:blipFill>
        <p:spPr>
          <a:xfrm>
            <a:off x="3861997" y="1365958"/>
            <a:ext cx="2333300" cy="2748717"/>
          </a:xfrm>
          <a:prstGeom prst="rect">
            <a:avLst/>
          </a:prstGeom>
        </p:spPr>
      </p:pic>
      <p:cxnSp>
        <p:nvCxnSpPr>
          <p:cNvPr id="36" name="Connector: Elbow 35">
            <a:extLst>
              <a:ext uri="{FF2B5EF4-FFF2-40B4-BE49-F238E27FC236}">
                <a16:creationId xmlns:a16="http://schemas.microsoft.com/office/drawing/2014/main" id="{DDF85C09-30DF-4590-99C4-088A378B0537}"/>
              </a:ext>
            </a:extLst>
          </p:cNvPr>
          <p:cNvCxnSpPr>
            <a:cxnSpLocks/>
            <a:stCxn id="41" idx="4"/>
          </p:cNvCxnSpPr>
          <p:nvPr/>
        </p:nvCxnSpPr>
        <p:spPr>
          <a:xfrm rot="16200000" flipH="1">
            <a:off x="4213173" y="3845449"/>
            <a:ext cx="1712386" cy="38395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C99ABB0-0D56-4C37-B2F4-1AE606C86AE1}"/>
              </a:ext>
            </a:extLst>
          </p:cNvPr>
          <p:cNvSpPr/>
          <p:nvPr/>
        </p:nvSpPr>
        <p:spPr>
          <a:xfrm>
            <a:off x="4452421" y="2320659"/>
            <a:ext cx="849931" cy="860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26" name="Picture 10">
            <a:extLst>
              <a:ext uri="{FF2B5EF4-FFF2-40B4-BE49-F238E27FC236}">
                <a16:creationId xmlns:a16="http://schemas.microsoft.com/office/drawing/2014/main" id="{B042D10C-1D9E-462F-BA84-B97F3FA2B36C}"/>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3247" t="18555" r="3247" b="26486"/>
          <a:stretch/>
        </p:blipFill>
        <p:spPr bwMode="auto">
          <a:xfrm>
            <a:off x="5724670" y="3428999"/>
            <a:ext cx="1360128" cy="119818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3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1774824" y="5949950"/>
            <a:ext cx="10417175" cy="908050"/>
          </a:xfrm>
          <a:prstGeom prst="rect">
            <a:avLst/>
          </a:prstGeom>
          <a:gradFill>
            <a:gsLst>
              <a:gs pos="0">
                <a:srgbClr val="44AADE"/>
              </a:gs>
              <a:gs pos="6000">
                <a:srgbClr val="44AADE"/>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4"/>
          <p:cNvSpPr txBox="1">
            <a:spLocks noGrp="1"/>
          </p:cNvSpPr>
          <p:nvPr>
            <p:ph type="title"/>
          </p:nvPr>
        </p:nvSpPr>
        <p:spPr>
          <a:xfrm>
            <a:off x="1264986" y="62950"/>
            <a:ext cx="10658473" cy="10003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id-ID" sz="3200" b="1" dirty="0">
                <a:latin typeface="Arial"/>
                <a:ea typeface="Arial"/>
                <a:cs typeface="Arial"/>
                <a:sym typeface="Arial"/>
              </a:rPr>
              <a:t>Result and Discussion</a:t>
            </a:r>
            <a:endParaRPr sz="3200" b="1" dirty="0">
              <a:latin typeface="Arial"/>
              <a:ea typeface="Arial"/>
              <a:cs typeface="Arial"/>
              <a:sym typeface="Arial"/>
            </a:endParaRPr>
          </a:p>
        </p:txBody>
      </p:sp>
      <p:sp>
        <p:nvSpPr>
          <p:cNvPr id="128" name="Google Shape;128;p4"/>
          <p:cNvSpPr txBox="1"/>
          <p:nvPr/>
        </p:nvSpPr>
        <p:spPr>
          <a:xfrm>
            <a:off x="4044127" y="6283945"/>
            <a:ext cx="7812911"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1200" b="1">
                <a:solidFill>
                  <a:schemeClr val="lt1"/>
                </a:solidFill>
                <a:latin typeface="Calibri"/>
                <a:ea typeface="Calibri"/>
                <a:cs typeface="Calibri"/>
                <a:sym typeface="Calibri"/>
              </a:rPr>
              <a:t>Research / Invention Title / Design / Patented Product</a:t>
            </a:r>
            <a:r>
              <a:rPr lang="id-ID" sz="1200">
                <a:solidFill>
                  <a:schemeClr val="lt1"/>
                </a:solidFill>
                <a:latin typeface="Calibri"/>
                <a:ea typeface="Calibri"/>
                <a:cs typeface="Calibri"/>
                <a:sym typeface="Calibri"/>
              </a:rPr>
              <a:t> | Lead Researcher</a:t>
            </a:r>
            <a:endParaRPr sz="1200">
              <a:solidFill>
                <a:schemeClr val="lt1"/>
              </a:solidFill>
              <a:latin typeface="Calibri"/>
              <a:ea typeface="Calibri"/>
              <a:cs typeface="Calibri"/>
              <a:sym typeface="Calibri"/>
            </a:endParaRPr>
          </a:p>
        </p:txBody>
      </p:sp>
      <p:grpSp>
        <p:nvGrpSpPr>
          <p:cNvPr id="131" name="Google Shape;131;p4"/>
          <p:cNvGrpSpPr/>
          <p:nvPr/>
        </p:nvGrpSpPr>
        <p:grpSpPr>
          <a:xfrm>
            <a:off x="-21738" y="4849639"/>
            <a:ext cx="1834688" cy="2113507"/>
            <a:chOff x="-21738" y="4849639"/>
            <a:chExt cx="1834688" cy="2113507"/>
          </a:xfrm>
        </p:grpSpPr>
        <p:pic>
          <p:nvPicPr>
            <p:cNvPr id="132" name="Google Shape;132;p4"/>
            <p:cNvPicPr preferRelativeResize="0"/>
            <p:nvPr/>
          </p:nvPicPr>
          <p:blipFill rotWithShape="1">
            <a:blip r:embed="rId3">
              <a:alphaModFix/>
            </a:blip>
            <a:srcRect r="70185"/>
            <a:stretch/>
          </p:blipFill>
          <p:spPr>
            <a:xfrm>
              <a:off x="-21738" y="4849639"/>
              <a:ext cx="793264" cy="2113507"/>
            </a:xfrm>
            <a:prstGeom prst="rect">
              <a:avLst/>
            </a:prstGeom>
            <a:noFill/>
            <a:ln>
              <a:noFill/>
            </a:ln>
          </p:spPr>
        </p:pic>
        <p:pic>
          <p:nvPicPr>
            <p:cNvPr id="133" name="Google Shape;133;p4"/>
            <p:cNvPicPr preferRelativeResize="0"/>
            <p:nvPr/>
          </p:nvPicPr>
          <p:blipFill rotWithShape="1">
            <a:blip r:embed="rId3">
              <a:alphaModFix/>
            </a:blip>
            <a:srcRect l="32444" t="19701"/>
            <a:stretch/>
          </p:blipFill>
          <p:spPr>
            <a:xfrm>
              <a:off x="823913" y="5862638"/>
              <a:ext cx="989037" cy="933846"/>
            </a:xfrm>
            <a:prstGeom prst="rect">
              <a:avLst/>
            </a:prstGeom>
            <a:noFill/>
            <a:ln>
              <a:noFill/>
            </a:ln>
          </p:spPr>
        </p:pic>
      </p:grpSp>
      <p:pic>
        <p:nvPicPr>
          <p:cNvPr id="16" name="Picture 3">
            <a:extLst>
              <a:ext uri="{FF2B5EF4-FFF2-40B4-BE49-F238E27FC236}">
                <a16:creationId xmlns:a16="http://schemas.microsoft.com/office/drawing/2014/main" id="{EEF98783-0F2C-46AF-8FC8-E0ED166267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6545"/>
          <a:stretch/>
        </p:blipFill>
        <p:spPr bwMode="auto">
          <a:xfrm>
            <a:off x="255152" y="1279256"/>
            <a:ext cx="5211672" cy="505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5732C886-81EF-4255-B11F-2DB6C7BFB92B}"/>
              </a:ext>
            </a:extLst>
          </p:cNvPr>
          <p:cNvGrpSpPr/>
          <p:nvPr/>
        </p:nvGrpSpPr>
        <p:grpSpPr>
          <a:xfrm>
            <a:off x="6336632" y="3242031"/>
            <a:ext cx="5223310" cy="3087530"/>
            <a:chOff x="6096000" y="2762222"/>
            <a:chExt cx="5881690" cy="3597897"/>
          </a:xfrm>
        </p:grpSpPr>
        <p:pic>
          <p:nvPicPr>
            <p:cNvPr id="17" name="Picture 3">
              <a:extLst>
                <a:ext uri="{FF2B5EF4-FFF2-40B4-BE49-F238E27FC236}">
                  <a16:creationId xmlns:a16="http://schemas.microsoft.com/office/drawing/2014/main" id="{B2421F9F-B4D3-4211-B0CF-6BFCB000F6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08" b="89790"/>
            <a:stretch/>
          </p:blipFill>
          <p:spPr bwMode="auto">
            <a:xfrm>
              <a:off x="6096000" y="2762222"/>
              <a:ext cx="5881690" cy="47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27D2FC5B-8182-42B5-870C-5231911D3B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063"/>
            <a:stretch/>
          </p:blipFill>
          <p:spPr bwMode="auto">
            <a:xfrm>
              <a:off x="6096000" y="3194644"/>
              <a:ext cx="588169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3">
            <a:extLst>
              <a:ext uri="{FF2B5EF4-FFF2-40B4-BE49-F238E27FC236}">
                <a16:creationId xmlns:a16="http://schemas.microsoft.com/office/drawing/2014/main" id="{53099A19-B90B-4A01-80E0-902444F273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152" y="146112"/>
            <a:ext cx="691906" cy="91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20A19E14-A75B-44C1-BAD1-81851FCD376D}"/>
              </a:ext>
            </a:extLst>
          </p:cNvPr>
          <p:cNvGrpSpPr/>
          <p:nvPr/>
        </p:nvGrpSpPr>
        <p:grpSpPr>
          <a:xfrm>
            <a:off x="6396458" y="126613"/>
            <a:ext cx="4783756" cy="2282107"/>
            <a:chOff x="194239" y="539543"/>
            <a:chExt cx="7968081" cy="3910590"/>
          </a:xfrm>
        </p:grpSpPr>
        <p:pic>
          <p:nvPicPr>
            <p:cNvPr id="20" name="Picture 1">
              <a:extLst>
                <a:ext uri="{FF2B5EF4-FFF2-40B4-BE49-F238E27FC236}">
                  <a16:creationId xmlns:a16="http://schemas.microsoft.com/office/drawing/2014/main" id="{46B050F6-6ABA-4C3A-A2E2-D39F751942E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1405" t="9243" r="51257" b="15332"/>
            <a:stretch/>
          </p:blipFill>
          <p:spPr bwMode="auto">
            <a:xfrm>
              <a:off x="194239" y="539543"/>
              <a:ext cx="5731435" cy="192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a:extLst>
                <a:ext uri="{FF2B5EF4-FFF2-40B4-BE49-F238E27FC236}">
                  <a16:creationId xmlns:a16="http://schemas.microsoft.com/office/drawing/2014/main" id="{B78A6AC4-D93C-4D89-842D-EB9C2FC821E4}"/>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l="49353" t="10643" r="1630" b="18219"/>
            <a:stretch/>
          </p:blipFill>
          <p:spPr bwMode="auto">
            <a:xfrm>
              <a:off x="194239" y="2412916"/>
              <a:ext cx="5825762" cy="203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3FB11486-C4FC-403A-B545-CF43FB0FEACB}"/>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6041772" y="590946"/>
              <a:ext cx="2120548" cy="2402591"/>
            </a:xfrm>
            <a:prstGeom prst="rect">
              <a:avLst/>
            </a:prstGeom>
          </p:spPr>
        </p:pic>
      </p:grpSp>
      <p:sp>
        <p:nvSpPr>
          <p:cNvPr id="3" name="Rectangle 2">
            <a:extLst>
              <a:ext uri="{FF2B5EF4-FFF2-40B4-BE49-F238E27FC236}">
                <a16:creationId xmlns:a16="http://schemas.microsoft.com/office/drawing/2014/main" id="{8A3E9F1E-EE81-4A34-8194-2058A3BC1150}"/>
              </a:ext>
            </a:extLst>
          </p:cNvPr>
          <p:cNvSpPr/>
          <p:nvPr/>
        </p:nvSpPr>
        <p:spPr>
          <a:xfrm>
            <a:off x="9939217" y="126613"/>
            <a:ext cx="2252782" cy="461665"/>
          </a:xfrm>
          <a:prstGeom prst="rect">
            <a:avLst/>
          </a:prstGeom>
          <a:solidFill>
            <a:schemeClr val="accent4">
              <a:lumMod val="20000"/>
              <a:lumOff val="80000"/>
            </a:schemeClr>
          </a:solidFill>
        </p:spPr>
        <p:txBody>
          <a:bodyPr wrap="square">
            <a:spAutoFit/>
          </a:bodyPr>
          <a:lstStyle/>
          <a:p>
            <a:r>
              <a:rPr lang="en-US" sz="2400" b="1" dirty="0">
                <a:solidFill>
                  <a:schemeClr val="accent5">
                    <a:lumMod val="75000"/>
                  </a:schemeClr>
                </a:solidFill>
              </a:rPr>
              <a:t>Tin roof </a:t>
            </a:r>
            <a:endParaRPr lang="en-ID" sz="2400" dirty="0">
              <a:solidFill>
                <a:schemeClr val="accent5">
                  <a:lumMod val="75000"/>
                </a:schemeClr>
              </a:solidFill>
            </a:endParaRPr>
          </a:p>
        </p:txBody>
      </p:sp>
      <p:sp>
        <p:nvSpPr>
          <p:cNvPr id="27" name="Rectangle 26">
            <a:extLst>
              <a:ext uri="{FF2B5EF4-FFF2-40B4-BE49-F238E27FC236}">
                <a16:creationId xmlns:a16="http://schemas.microsoft.com/office/drawing/2014/main" id="{12FE1E43-FE94-4FCA-963D-EDC893A89DD0}"/>
              </a:ext>
            </a:extLst>
          </p:cNvPr>
          <p:cNvSpPr/>
          <p:nvPr/>
        </p:nvSpPr>
        <p:spPr>
          <a:xfrm>
            <a:off x="6396458" y="2182243"/>
            <a:ext cx="5795541" cy="1169551"/>
          </a:xfrm>
          <a:prstGeom prst="rect">
            <a:avLst/>
          </a:prstGeom>
          <a:solidFill>
            <a:schemeClr val="accent4">
              <a:lumMod val="20000"/>
              <a:lumOff val="80000"/>
            </a:schemeClr>
          </a:solidFill>
          <a:ln>
            <a:solidFill>
              <a:schemeClr val="accent1">
                <a:lumMod val="60000"/>
                <a:lumOff val="40000"/>
              </a:schemeClr>
            </a:solidFill>
          </a:ln>
        </p:spPr>
        <p:txBody>
          <a:bodyPr wrap="square">
            <a:spAutoFit/>
          </a:bodyPr>
          <a:lstStyle/>
          <a:p>
            <a:r>
              <a:rPr lang="en-US" b="1" dirty="0"/>
              <a:t>the tin roof, could reduce heat :</a:t>
            </a:r>
          </a:p>
          <a:p>
            <a:r>
              <a:rPr lang="en-US" b="1" dirty="0"/>
              <a:t>top roof surface  :  0,3 to 7,3°C</a:t>
            </a:r>
          </a:p>
          <a:p>
            <a:r>
              <a:rPr lang="en-US" b="1" dirty="0"/>
              <a:t>inner roof surface :  1,2 – 7,2°C </a:t>
            </a:r>
          </a:p>
          <a:p>
            <a:r>
              <a:rPr lang="en-US" b="1" dirty="0"/>
              <a:t>reduce indoor (room) temperature range </a:t>
            </a:r>
          </a:p>
          <a:p>
            <a:r>
              <a:rPr lang="en-US" b="1" dirty="0"/>
              <a:t>between -0,4 - 3°C and different humidity 0,2 – 4,2%.</a:t>
            </a:r>
            <a:endParaRPr lang="en-ID"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p:nvPr/>
        </p:nvSpPr>
        <p:spPr>
          <a:xfrm>
            <a:off x="1774824" y="5949950"/>
            <a:ext cx="10417175" cy="908050"/>
          </a:xfrm>
          <a:prstGeom prst="rect">
            <a:avLst/>
          </a:prstGeom>
          <a:gradFill>
            <a:gsLst>
              <a:gs pos="0">
                <a:srgbClr val="44AADE"/>
              </a:gs>
              <a:gs pos="6000">
                <a:srgbClr val="44AADE"/>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5"/>
          <p:cNvSpPr txBox="1"/>
          <p:nvPr/>
        </p:nvSpPr>
        <p:spPr>
          <a:xfrm>
            <a:off x="4044127" y="6283945"/>
            <a:ext cx="7812911"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1200" b="1">
                <a:solidFill>
                  <a:schemeClr val="lt1"/>
                </a:solidFill>
                <a:latin typeface="Calibri"/>
                <a:ea typeface="Calibri"/>
                <a:cs typeface="Calibri"/>
                <a:sym typeface="Calibri"/>
              </a:rPr>
              <a:t>Research / Invention Title / Design / Patented Product</a:t>
            </a:r>
            <a:r>
              <a:rPr lang="id-ID" sz="1200">
                <a:solidFill>
                  <a:schemeClr val="lt1"/>
                </a:solidFill>
                <a:latin typeface="Calibri"/>
                <a:ea typeface="Calibri"/>
                <a:cs typeface="Calibri"/>
                <a:sym typeface="Calibri"/>
              </a:rPr>
              <a:t> | Lead Researcher</a:t>
            </a:r>
            <a:endParaRPr sz="1200">
              <a:solidFill>
                <a:schemeClr val="lt1"/>
              </a:solidFill>
              <a:latin typeface="Calibri"/>
              <a:ea typeface="Calibri"/>
              <a:cs typeface="Calibri"/>
              <a:sym typeface="Calibri"/>
            </a:endParaRPr>
          </a:p>
        </p:txBody>
      </p:sp>
      <p:grpSp>
        <p:nvGrpSpPr>
          <p:cNvPr id="150" name="Google Shape;150;p5"/>
          <p:cNvGrpSpPr/>
          <p:nvPr/>
        </p:nvGrpSpPr>
        <p:grpSpPr>
          <a:xfrm>
            <a:off x="-21738" y="4849639"/>
            <a:ext cx="1834688" cy="2113507"/>
            <a:chOff x="-21738" y="4849639"/>
            <a:chExt cx="1834688" cy="2113507"/>
          </a:xfrm>
        </p:grpSpPr>
        <p:pic>
          <p:nvPicPr>
            <p:cNvPr id="151" name="Google Shape;151;p5"/>
            <p:cNvPicPr preferRelativeResize="0"/>
            <p:nvPr/>
          </p:nvPicPr>
          <p:blipFill rotWithShape="1">
            <a:blip r:embed="rId3">
              <a:alphaModFix/>
            </a:blip>
            <a:srcRect r="70185"/>
            <a:stretch/>
          </p:blipFill>
          <p:spPr>
            <a:xfrm>
              <a:off x="-21738" y="4849639"/>
              <a:ext cx="793264" cy="2113507"/>
            </a:xfrm>
            <a:prstGeom prst="rect">
              <a:avLst/>
            </a:prstGeom>
            <a:noFill/>
            <a:ln>
              <a:noFill/>
            </a:ln>
          </p:spPr>
        </p:pic>
        <p:pic>
          <p:nvPicPr>
            <p:cNvPr id="152" name="Google Shape;152;p5"/>
            <p:cNvPicPr preferRelativeResize="0"/>
            <p:nvPr/>
          </p:nvPicPr>
          <p:blipFill rotWithShape="1">
            <a:blip r:embed="rId3">
              <a:alphaModFix/>
            </a:blip>
            <a:srcRect l="32444" t="19701"/>
            <a:stretch/>
          </p:blipFill>
          <p:spPr>
            <a:xfrm>
              <a:off x="823913" y="5862638"/>
              <a:ext cx="989037" cy="933846"/>
            </a:xfrm>
            <a:prstGeom prst="rect">
              <a:avLst/>
            </a:prstGeom>
            <a:noFill/>
            <a:ln>
              <a:noFill/>
            </a:ln>
          </p:spPr>
        </p:pic>
      </p:grpSp>
      <p:pic>
        <p:nvPicPr>
          <p:cNvPr id="22" name="Picture 1">
            <a:extLst>
              <a:ext uri="{FF2B5EF4-FFF2-40B4-BE49-F238E27FC236}">
                <a16:creationId xmlns:a16="http://schemas.microsoft.com/office/drawing/2014/main" id="{BB3534BF-1489-43CF-A43D-7415386C7B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42"/>
          <a:stretch/>
        </p:blipFill>
        <p:spPr bwMode="auto">
          <a:xfrm>
            <a:off x="601105" y="604701"/>
            <a:ext cx="6700875" cy="396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F6F9A868-FD4B-4D1F-92C1-FC66DEA55D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7308" y="999219"/>
            <a:ext cx="1953751" cy="25961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35BF340F-5B0B-479D-B22C-C22162C4CD2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4820"/>
          <a:stretch/>
        </p:blipFill>
        <p:spPr bwMode="auto">
          <a:xfrm>
            <a:off x="7320714" y="3838233"/>
            <a:ext cx="4572732" cy="1944719"/>
          </a:xfrm>
          <a:prstGeom prst="rect">
            <a:avLst/>
          </a:prstGeom>
          <a:noFill/>
          <a:ln w="1270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65C4F937-163D-47AA-8332-22F390FD1923}"/>
              </a:ext>
            </a:extLst>
          </p:cNvPr>
          <p:cNvSpPr/>
          <p:nvPr/>
        </p:nvSpPr>
        <p:spPr>
          <a:xfrm>
            <a:off x="8663535" y="435779"/>
            <a:ext cx="3528464" cy="461665"/>
          </a:xfrm>
          <a:prstGeom prst="rect">
            <a:avLst/>
          </a:prstGeom>
          <a:solidFill>
            <a:schemeClr val="accent4">
              <a:lumMod val="20000"/>
              <a:lumOff val="80000"/>
            </a:schemeClr>
          </a:solidFill>
        </p:spPr>
        <p:txBody>
          <a:bodyPr wrap="square">
            <a:spAutoFit/>
          </a:bodyPr>
          <a:lstStyle/>
          <a:p>
            <a:r>
              <a:rPr lang="en-US" sz="2400" b="1" dirty="0">
                <a:solidFill>
                  <a:schemeClr val="accent2">
                    <a:lumMod val="75000"/>
                  </a:schemeClr>
                </a:solidFill>
              </a:rPr>
              <a:t>asbestos roof </a:t>
            </a:r>
            <a:endParaRPr lang="en-ID" sz="2400" dirty="0">
              <a:solidFill>
                <a:schemeClr val="accent2">
                  <a:lumMod val="75000"/>
                </a:schemeClr>
              </a:solidFill>
            </a:endParaRPr>
          </a:p>
        </p:txBody>
      </p:sp>
      <p:pic>
        <p:nvPicPr>
          <p:cNvPr id="21" name="Picture 3">
            <a:extLst>
              <a:ext uri="{FF2B5EF4-FFF2-40B4-BE49-F238E27FC236}">
                <a16:creationId xmlns:a16="http://schemas.microsoft.com/office/drawing/2014/main" id="{C2FFDC2B-EEB2-4522-BBD3-A7AA2D37CD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152" y="146112"/>
            <a:ext cx="691906" cy="91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1C8F98DE-FDE2-418E-A661-52FF221AF212}"/>
              </a:ext>
            </a:extLst>
          </p:cNvPr>
          <p:cNvSpPr/>
          <p:nvPr/>
        </p:nvSpPr>
        <p:spPr>
          <a:xfrm>
            <a:off x="678107" y="4433257"/>
            <a:ext cx="5523552" cy="1323439"/>
          </a:xfrm>
          <a:prstGeom prst="rect">
            <a:avLst/>
          </a:prstGeom>
          <a:ln>
            <a:solidFill>
              <a:schemeClr val="accent2">
                <a:lumMod val="75000"/>
              </a:schemeClr>
            </a:solidFill>
          </a:ln>
        </p:spPr>
        <p:txBody>
          <a:bodyPr wrap="square">
            <a:spAutoFit/>
          </a:bodyPr>
          <a:lstStyle/>
          <a:p>
            <a:r>
              <a:rPr lang="en-US" sz="1600" b="1" dirty="0"/>
              <a:t>the asbestos roof, could reduce heat :</a:t>
            </a:r>
          </a:p>
          <a:p>
            <a:r>
              <a:rPr lang="en-US" sz="1600" b="1" dirty="0" err="1"/>
              <a:t>ttop</a:t>
            </a:r>
            <a:r>
              <a:rPr lang="en-US" sz="1600" b="1" dirty="0"/>
              <a:t> roof surface heat  :1 – 16,4˚C</a:t>
            </a:r>
          </a:p>
          <a:p>
            <a:r>
              <a:rPr lang="en-US" sz="1600" b="1" dirty="0"/>
              <a:t>inner roof surface  : 2-10,9˚C </a:t>
            </a:r>
          </a:p>
          <a:p>
            <a:r>
              <a:rPr lang="en-US" sz="1600" b="1" dirty="0"/>
              <a:t>reduce the room temperature (indoor) maximal range at 0,7-5,5 °C  and difference humidity about 4.5-18,8 %. </a:t>
            </a:r>
            <a:endParaRPr lang="en-ID"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p:nvPr/>
        </p:nvSpPr>
        <p:spPr>
          <a:xfrm>
            <a:off x="1774824" y="5949950"/>
            <a:ext cx="10417175" cy="908050"/>
          </a:xfrm>
          <a:prstGeom prst="rect">
            <a:avLst/>
          </a:prstGeom>
          <a:gradFill>
            <a:gsLst>
              <a:gs pos="0">
                <a:srgbClr val="44AADE"/>
              </a:gs>
              <a:gs pos="6000">
                <a:srgbClr val="44AADE"/>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6"/>
          <p:cNvSpPr txBox="1">
            <a:spLocks noGrp="1"/>
          </p:cNvSpPr>
          <p:nvPr>
            <p:ph type="title"/>
          </p:nvPr>
        </p:nvSpPr>
        <p:spPr>
          <a:xfrm>
            <a:off x="947058" y="220354"/>
            <a:ext cx="10658473" cy="10003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id-ID" sz="3200" b="1" dirty="0">
                <a:latin typeface="Arial"/>
                <a:ea typeface="Arial"/>
                <a:cs typeface="Arial"/>
                <a:sym typeface="Arial"/>
              </a:rPr>
              <a:t>Conclusion</a:t>
            </a:r>
            <a:endParaRPr sz="3200" b="1" dirty="0">
              <a:latin typeface="Arial"/>
              <a:ea typeface="Arial"/>
              <a:cs typeface="Arial"/>
              <a:sym typeface="Arial"/>
            </a:endParaRPr>
          </a:p>
        </p:txBody>
      </p:sp>
      <p:sp>
        <p:nvSpPr>
          <p:cNvPr id="159" name="Google Shape;159;p6"/>
          <p:cNvSpPr txBox="1">
            <a:spLocks noGrp="1"/>
          </p:cNvSpPr>
          <p:nvPr>
            <p:ph type="body" idx="1"/>
          </p:nvPr>
        </p:nvSpPr>
        <p:spPr>
          <a:xfrm>
            <a:off x="771526" y="1484171"/>
            <a:ext cx="10765969" cy="3865159"/>
          </a:xfrm>
          <a:prstGeom prst="rect">
            <a:avLst/>
          </a:prstGeom>
          <a:noFill/>
          <a:ln>
            <a:noFill/>
          </a:ln>
        </p:spPr>
        <p:txBody>
          <a:bodyPr spcFirstLastPara="1" wrap="square" lIns="91425" tIns="45700" rIns="91425" bIns="45700" anchor="t" anchorCtr="0">
            <a:noAutofit/>
          </a:bodyPr>
          <a:lstStyle/>
          <a:p>
            <a:pPr marL="228600" indent="-228600">
              <a:spcBef>
                <a:spcPts val="0"/>
              </a:spcBef>
              <a:buSzPts val="2000"/>
            </a:pPr>
            <a:r>
              <a:rPr lang="en-US" sz="2000" dirty="0" err="1"/>
              <a:t>BeCool</a:t>
            </a:r>
            <a:r>
              <a:rPr lang="en-US" sz="2000" dirty="0"/>
              <a:t> reflective painted on the asbestos roof temperature until 16,4˚C  for the top roof surface, 10,9˚C for the inner roof surface, and reduce indoor temperature until 5,5°C. </a:t>
            </a:r>
            <a:r>
              <a:rPr lang="en-US" sz="2000" dirty="0" err="1"/>
              <a:t>BeCool</a:t>
            </a:r>
            <a:r>
              <a:rPr lang="en-US" sz="2000" dirty="0"/>
              <a:t> also reduce the tin roof  temperature until 7,3°C for the top surface,  7,2°C for the inner surface, and reduce indoor temperature until 5,5°C different humidity 0,2 – 4,2%.</a:t>
            </a:r>
          </a:p>
          <a:p>
            <a:pPr marL="228600" indent="-228600">
              <a:spcBef>
                <a:spcPts val="0"/>
              </a:spcBef>
              <a:buSzPts val="2000"/>
            </a:pPr>
            <a:r>
              <a:rPr lang="en-US" sz="2000" dirty="0" err="1"/>
              <a:t>BeCool</a:t>
            </a:r>
            <a:r>
              <a:rPr lang="en-US" sz="2000" dirty="0"/>
              <a:t> Paint is more effective in reducing heat on the </a:t>
            </a:r>
            <a:r>
              <a:rPr lang="en-US" sz="2000" dirty="0" err="1"/>
              <a:t>asbeston</a:t>
            </a:r>
            <a:r>
              <a:rPr lang="en-US" sz="2000" dirty="0"/>
              <a:t> roof rather than the tin roofs. </a:t>
            </a:r>
          </a:p>
          <a:p>
            <a:pPr marL="228600" indent="-228600">
              <a:spcBef>
                <a:spcPts val="0"/>
              </a:spcBef>
              <a:buSzPts val="2000"/>
            </a:pPr>
            <a:endParaRPr lang="en-US" sz="2000" dirty="0"/>
          </a:p>
          <a:p>
            <a:pPr marL="228600" indent="-228600">
              <a:spcBef>
                <a:spcPts val="0"/>
              </a:spcBef>
              <a:buSzPts val="2000"/>
            </a:pPr>
            <a:r>
              <a:rPr lang="en-US" sz="2000" dirty="0"/>
              <a:t>It is suggested that time schedule could be application in the dry season : to get more accurate data comparison. Because in this research we found some different calculation results, that there were cases of roof temperature increase after painting. The inconsistency data caused by climate fluctuation during measurement, because the research was conducted at the start of the rainy season, with variable weather conditions.   Another difficulties because we </a:t>
            </a:r>
            <a:r>
              <a:rPr lang="en-US" sz="2000" dirty="0" err="1"/>
              <a:t>choosed</a:t>
            </a:r>
            <a:r>
              <a:rPr lang="en-US" sz="2000" dirty="0"/>
              <a:t> buildings with the very high roof slope. </a:t>
            </a:r>
          </a:p>
          <a:p>
            <a:pPr marL="228600" lvl="0" indent="-228600">
              <a:spcBef>
                <a:spcPts val="0"/>
              </a:spcBef>
              <a:buSzPts val="2000"/>
            </a:pPr>
            <a:r>
              <a:rPr lang="en-US" sz="2000" dirty="0"/>
              <a:t>Solar-reflective paint offers a good alternative rather than air conditioning system and electrical fans  (which need electrical energy) for heat reduction purposes. </a:t>
            </a:r>
          </a:p>
        </p:txBody>
      </p:sp>
      <p:sp>
        <p:nvSpPr>
          <p:cNvPr id="160" name="Google Shape;160;p6"/>
          <p:cNvSpPr txBox="1"/>
          <p:nvPr/>
        </p:nvSpPr>
        <p:spPr>
          <a:xfrm>
            <a:off x="4044127" y="6283945"/>
            <a:ext cx="7812911"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1200" b="1">
                <a:solidFill>
                  <a:schemeClr val="lt1"/>
                </a:solidFill>
                <a:latin typeface="Calibri"/>
                <a:ea typeface="Calibri"/>
                <a:cs typeface="Calibri"/>
                <a:sym typeface="Calibri"/>
              </a:rPr>
              <a:t>Research / Invention Title / Design / Patented Product</a:t>
            </a:r>
            <a:r>
              <a:rPr lang="id-ID" sz="1200">
                <a:solidFill>
                  <a:schemeClr val="lt1"/>
                </a:solidFill>
                <a:latin typeface="Calibri"/>
                <a:ea typeface="Calibri"/>
                <a:cs typeface="Calibri"/>
                <a:sym typeface="Calibri"/>
              </a:rPr>
              <a:t> | Lead Researcher</a:t>
            </a:r>
            <a:endParaRPr sz="1200">
              <a:solidFill>
                <a:schemeClr val="lt1"/>
              </a:solidFill>
              <a:latin typeface="Calibri"/>
              <a:ea typeface="Calibri"/>
              <a:cs typeface="Calibri"/>
              <a:sym typeface="Calibri"/>
            </a:endParaRPr>
          </a:p>
        </p:txBody>
      </p:sp>
      <p:grpSp>
        <p:nvGrpSpPr>
          <p:cNvPr id="163" name="Google Shape;163;p6"/>
          <p:cNvGrpSpPr/>
          <p:nvPr/>
        </p:nvGrpSpPr>
        <p:grpSpPr>
          <a:xfrm>
            <a:off x="-21738" y="4849639"/>
            <a:ext cx="1834688" cy="2113507"/>
            <a:chOff x="-21738" y="4849639"/>
            <a:chExt cx="1834688" cy="2113507"/>
          </a:xfrm>
        </p:grpSpPr>
        <p:pic>
          <p:nvPicPr>
            <p:cNvPr id="164" name="Google Shape;164;p6"/>
            <p:cNvPicPr preferRelativeResize="0"/>
            <p:nvPr/>
          </p:nvPicPr>
          <p:blipFill rotWithShape="1">
            <a:blip r:embed="rId3">
              <a:alphaModFix/>
            </a:blip>
            <a:srcRect r="70185"/>
            <a:stretch/>
          </p:blipFill>
          <p:spPr>
            <a:xfrm>
              <a:off x="-21738" y="4849639"/>
              <a:ext cx="793264" cy="2113507"/>
            </a:xfrm>
            <a:prstGeom prst="rect">
              <a:avLst/>
            </a:prstGeom>
            <a:noFill/>
            <a:ln>
              <a:noFill/>
            </a:ln>
          </p:spPr>
        </p:pic>
        <p:pic>
          <p:nvPicPr>
            <p:cNvPr id="165" name="Google Shape;165;p6"/>
            <p:cNvPicPr preferRelativeResize="0"/>
            <p:nvPr/>
          </p:nvPicPr>
          <p:blipFill rotWithShape="1">
            <a:blip r:embed="rId3">
              <a:alphaModFix/>
            </a:blip>
            <a:srcRect l="32444" t="19701"/>
            <a:stretch/>
          </p:blipFill>
          <p:spPr>
            <a:xfrm>
              <a:off x="823913" y="5862638"/>
              <a:ext cx="989037" cy="933846"/>
            </a:xfrm>
            <a:prstGeom prst="rect">
              <a:avLst/>
            </a:prstGeom>
            <a:noFill/>
            <a:ln>
              <a:noFill/>
            </a:ln>
          </p:spPr>
        </p:pic>
      </p:grpSp>
      <p:pic>
        <p:nvPicPr>
          <p:cNvPr id="11" name="Picture 3">
            <a:extLst>
              <a:ext uri="{FF2B5EF4-FFF2-40B4-BE49-F238E27FC236}">
                <a16:creationId xmlns:a16="http://schemas.microsoft.com/office/drawing/2014/main" id="{738E7576-E363-47C9-8BD9-75CA1833B7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152" y="146112"/>
            <a:ext cx="691906" cy="91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B137B0F-F2E5-4513-B02F-325EC7BD9206}"/>
              </a:ext>
            </a:extLst>
          </p:cNvPr>
          <p:cNvSpPr/>
          <p:nvPr/>
        </p:nvSpPr>
        <p:spPr>
          <a:xfrm>
            <a:off x="713015" y="1063290"/>
            <a:ext cx="8441056" cy="369332"/>
          </a:xfrm>
          <a:prstGeom prst="rect">
            <a:avLst/>
          </a:prstGeom>
        </p:spPr>
        <p:txBody>
          <a:bodyPr wrap="square">
            <a:spAutoFit/>
          </a:bodyPr>
          <a:lstStyle/>
          <a:p>
            <a:pPr marL="285750" indent="-285750">
              <a:buFont typeface="Arial" panose="020B0604020202020204" pitchFamily="34" charset="0"/>
              <a:buChar char="•"/>
            </a:pPr>
            <a:r>
              <a:rPr lang="en-US" sz="1800" dirty="0"/>
              <a:t>the application of solar-reflective paint can reduce the roof temperature </a:t>
            </a:r>
          </a:p>
        </p:txBody>
      </p:sp>
      <p:sp>
        <p:nvSpPr>
          <p:cNvPr id="3" name="Rectangle 2">
            <a:extLst>
              <a:ext uri="{FF2B5EF4-FFF2-40B4-BE49-F238E27FC236}">
                <a16:creationId xmlns:a16="http://schemas.microsoft.com/office/drawing/2014/main" id="{40AB4B09-F91A-46C8-B17B-B51B08B5F4B1}"/>
              </a:ext>
            </a:extLst>
          </p:cNvPr>
          <p:cNvSpPr/>
          <p:nvPr/>
        </p:nvSpPr>
        <p:spPr>
          <a:xfrm>
            <a:off x="529389" y="2827537"/>
            <a:ext cx="435359" cy="41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60" name="Google Shape;160;p6"/>
          <p:cNvSpPr txBox="1"/>
          <p:nvPr/>
        </p:nvSpPr>
        <p:spPr>
          <a:xfrm>
            <a:off x="4379089" y="6598916"/>
            <a:ext cx="7812911"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d-ID" sz="1200" b="1" dirty="0">
                <a:solidFill>
                  <a:schemeClr val="lt1"/>
                </a:solidFill>
                <a:latin typeface="Calibri"/>
                <a:ea typeface="Calibri"/>
                <a:cs typeface="Calibri"/>
                <a:sym typeface="Calibri"/>
              </a:rPr>
              <a:t>Research / Invention Title / Design / Patented Product</a:t>
            </a:r>
            <a:r>
              <a:rPr lang="id-ID" sz="1200" dirty="0">
                <a:solidFill>
                  <a:schemeClr val="lt1"/>
                </a:solidFill>
                <a:latin typeface="Calibri"/>
                <a:ea typeface="Calibri"/>
                <a:cs typeface="Calibri"/>
                <a:sym typeface="Calibri"/>
              </a:rPr>
              <a:t> | Lead Researcher</a:t>
            </a:r>
            <a:endParaRPr sz="1200" dirty="0">
              <a:solidFill>
                <a:schemeClr val="lt1"/>
              </a:solidFill>
              <a:latin typeface="Calibri"/>
              <a:ea typeface="Calibri"/>
              <a:cs typeface="Calibri"/>
              <a:sym typeface="Calibri"/>
            </a:endParaRPr>
          </a:p>
        </p:txBody>
      </p:sp>
      <p:graphicFrame>
        <p:nvGraphicFramePr>
          <p:cNvPr id="5" name="Table 5">
            <a:extLst>
              <a:ext uri="{FF2B5EF4-FFF2-40B4-BE49-F238E27FC236}">
                <a16:creationId xmlns:a16="http://schemas.microsoft.com/office/drawing/2014/main" id="{E0AA1488-4C69-4337-A1DA-085C5B725783}"/>
              </a:ext>
            </a:extLst>
          </p:cNvPr>
          <p:cNvGraphicFramePr>
            <a:graphicFrameLocks noGrp="1"/>
          </p:cNvGraphicFramePr>
          <p:nvPr>
            <p:extLst>
              <p:ext uri="{D42A27DB-BD31-4B8C-83A1-F6EECF244321}">
                <p14:modId xmlns:p14="http://schemas.microsoft.com/office/powerpoint/2010/main" val="3056396472"/>
              </p:ext>
            </p:extLst>
          </p:nvPr>
        </p:nvGraphicFramePr>
        <p:xfrm>
          <a:off x="1" y="306134"/>
          <a:ext cx="12191999" cy="4748070"/>
        </p:xfrm>
        <a:graphic>
          <a:graphicData uri="http://schemas.openxmlformats.org/drawingml/2006/table">
            <a:tbl>
              <a:tblPr firstRow="1" bandRow="1">
                <a:tableStyleId>{5C22544A-7EE6-4342-B048-85BDC9FD1C3A}</a:tableStyleId>
              </a:tblPr>
              <a:tblGrid>
                <a:gridCol w="3291839">
                  <a:extLst>
                    <a:ext uri="{9D8B030D-6E8A-4147-A177-3AD203B41FA5}">
                      <a16:colId xmlns:a16="http://schemas.microsoft.com/office/drawing/2014/main" val="2140244272"/>
                    </a:ext>
                  </a:extLst>
                </a:gridCol>
                <a:gridCol w="8900160">
                  <a:extLst>
                    <a:ext uri="{9D8B030D-6E8A-4147-A177-3AD203B41FA5}">
                      <a16:colId xmlns:a16="http://schemas.microsoft.com/office/drawing/2014/main" val="1613010066"/>
                    </a:ext>
                  </a:extLst>
                </a:gridCol>
              </a:tblGrid>
              <a:tr h="347973">
                <a:tc>
                  <a:txBody>
                    <a:bodyPr/>
                    <a:lstStyle/>
                    <a:p>
                      <a:endParaRPr lang="en-ID" dirty="0"/>
                    </a:p>
                  </a:txBody>
                  <a:tcPr>
                    <a:solidFill>
                      <a:schemeClr val="accent1">
                        <a:lumMod val="20000"/>
                        <a:lumOff val="80000"/>
                      </a:schemeClr>
                    </a:solidFill>
                  </a:tcPr>
                </a:tc>
                <a:tc>
                  <a:txBody>
                    <a:bodyPr/>
                    <a:lstStyle/>
                    <a:p>
                      <a:endParaRPr lang="en-ID" dirty="0"/>
                    </a:p>
                  </a:txBody>
                  <a:tcPr>
                    <a:solidFill>
                      <a:schemeClr val="accent1">
                        <a:lumMod val="20000"/>
                        <a:lumOff val="80000"/>
                      </a:schemeClr>
                    </a:solidFill>
                  </a:tcPr>
                </a:tc>
                <a:extLst>
                  <a:ext uri="{0D108BD9-81ED-4DB2-BD59-A6C34878D82A}">
                    <a16:rowId xmlns:a16="http://schemas.microsoft.com/office/drawing/2014/main" val="1635688189"/>
                  </a:ext>
                </a:extLst>
              </a:tr>
              <a:tr h="347973">
                <a:tc>
                  <a:txBody>
                    <a:bodyPr/>
                    <a:lstStyle/>
                    <a:p>
                      <a:r>
                        <a:rPr lang="en-ID" sz="1300" dirty="0">
                          <a:latin typeface="Times New Roman" panose="02020603050405020304" pitchFamily="18" charset="0"/>
                          <a:ea typeface="Times New Roman" panose="02020603050405020304" pitchFamily="18" charset="0"/>
                          <a:cs typeface="Times New Roman" panose="02020603050405020304" pitchFamily="18" charset="0"/>
                        </a:rPr>
                        <a:t>Jacobus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Samidjo</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dan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Yohanes</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Suharso</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2017</a:t>
                      </a:r>
                      <a:endParaRPr lang="en-ID" sz="1300" dirty="0"/>
                    </a:p>
                  </a:txBody>
                  <a:tcPr/>
                </a:tc>
                <a:tc>
                  <a:txBody>
                    <a:bodyPr/>
                    <a:lstStyle/>
                    <a:p>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Memahami</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Pemanasan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Global dan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Perubahan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Iklim</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IKIP Veteran Semarang. 36-38</a:t>
                      </a:r>
                      <a:endParaRPr lang="en-ID" sz="1300" dirty="0"/>
                    </a:p>
                  </a:txBody>
                  <a:tcPr/>
                </a:tc>
                <a:extLst>
                  <a:ext uri="{0D108BD9-81ED-4DB2-BD59-A6C34878D82A}">
                    <a16:rowId xmlns:a16="http://schemas.microsoft.com/office/drawing/2014/main" val="248256219"/>
                  </a:ext>
                </a:extLst>
              </a:tr>
              <a:tr h="486209">
                <a:tc>
                  <a:txBody>
                    <a:bodyPr/>
                    <a:lstStyle/>
                    <a:p>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Istiningrum</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Demi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Tria</a:t>
                      </a:r>
                      <a:endParaRPr lang="en-ID" sz="1300" dirty="0">
                        <a:latin typeface="Times New Roman" panose="02020603050405020304" pitchFamily="18" charset="0"/>
                        <a:ea typeface="Times New Roman" panose="02020603050405020304" pitchFamily="18" charset="0"/>
                        <a:cs typeface="Times New Roman" panose="02020603050405020304" pitchFamily="18" charset="0"/>
                      </a:endParaRPr>
                    </a:p>
                    <a:p>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Iklim</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(2017)</a:t>
                      </a:r>
                      <a:endParaRPr lang="en-ID" sz="13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D" sz="1300" dirty="0">
                          <a:latin typeface="Times New Roman" panose="02020603050405020304" pitchFamily="18" charset="0"/>
                          <a:ea typeface="Times New Roman" panose="02020603050405020304" pitchFamily="18" charset="0"/>
                          <a:cs typeface="Times New Roman" panose="02020603050405020304" pitchFamily="18" charset="0"/>
                        </a:rPr>
                        <a:t>.“Kajian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Kenyamanan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Termal</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Ruang</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Kuliah</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pada Gedung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Sekolah</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C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lantia</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2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Politeknik</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Negeri Semarang.”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Wahana</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TEKNIK SIPIL Vol. 22 No. 1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Juni</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2017. 1-12.</a:t>
                      </a:r>
                      <a:endParaRPr lang="en-ID" sz="1300" dirty="0"/>
                    </a:p>
                  </a:txBody>
                  <a:tcPr/>
                </a:tc>
                <a:extLst>
                  <a:ext uri="{0D108BD9-81ED-4DB2-BD59-A6C34878D82A}">
                    <a16:rowId xmlns:a16="http://schemas.microsoft.com/office/drawing/2014/main" val="2800980649"/>
                  </a:ext>
                </a:extLst>
              </a:tr>
              <a:tr h="486209">
                <a:tc>
                  <a:txBody>
                    <a:bodyPr/>
                    <a:lstStyle/>
                    <a:p>
                      <a:r>
                        <a:rPr lang="en-ID" sz="1300" dirty="0">
                          <a:latin typeface="Times New Roman" panose="02020603050405020304" pitchFamily="18" charset="0"/>
                          <a:ea typeface="Times New Roman" panose="02020603050405020304" pitchFamily="18" charset="0"/>
                          <a:cs typeface="Times New Roman" panose="02020603050405020304" pitchFamily="18" charset="0"/>
                        </a:rPr>
                        <a:t>Paramita, Beta. 2024</a:t>
                      </a:r>
                      <a:endParaRPr lang="en-ID" sz="13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D" sz="1300" dirty="0">
                          <a:latin typeface="Times New Roman" panose="02020603050405020304" pitchFamily="18" charset="0"/>
                          <a:ea typeface="Times New Roman" panose="02020603050405020304" pitchFamily="18" charset="0"/>
                          <a:cs typeface="Times New Roman" panose="02020603050405020304" pitchFamily="18" charset="0"/>
                        </a:rPr>
                        <a:t>“Energy yield of solar PV in 34 Indonesian cities with respect to various roof pitches and orientations.”  International journal of Environmental Science and Technology”. Volume 22. 11253–11266.</a:t>
                      </a:r>
                      <a:endParaRPr lang="en-ID" sz="1300" dirty="0">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46520802"/>
                  </a:ext>
                </a:extLst>
              </a:tr>
              <a:tr h="290391">
                <a:tc>
                  <a:txBody>
                    <a:bodyPr/>
                    <a:lstStyle/>
                    <a:p>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Nurazizah</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Siti,. 2020</a:t>
                      </a:r>
                      <a:endParaRPr lang="en-ID" sz="1300" dirty="0"/>
                    </a:p>
                  </a:txBody>
                  <a:tcPr/>
                </a:tc>
                <a:tc>
                  <a:txBody>
                    <a:bodyPr/>
                    <a:lstStyle/>
                    <a:p>
                      <a:r>
                        <a:rPr lang="en-ID" sz="1300" dirty="0">
                          <a:latin typeface="Times New Roman" panose="02020603050405020304" pitchFamily="18" charset="0"/>
                          <a:ea typeface="Times New Roman" panose="02020603050405020304" pitchFamily="18" charset="0"/>
                          <a:cs typeface="Times New Roman" panose="02020603050405020304" pitchFamily="18" charset="0"/>
                        </a:rPr>
                        <a:t>“</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Analisis</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Kenyamanan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Termal</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Ruang</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Dosen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Menggunakan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CBE Thermal Comfort.” Semarang: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Universitas</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PGRI Semarang.</a:t>
                      </a:r>
                      <a:endParaRPr lang="en-ID" sz="1300" dirty="0"/>
                    </a:p>
                  </a:txBody>
                  <a:tcPr/>
                </a:tc>
                <a:extLst>
                  <a:ext uri="{0D108BD9-81ED-4DB2-BD59-A6C34878D82A}">
                    <a16:rowId xmlns:a16="http://schemas.microsoft.com/office/drawing/2014/main" val="579106156"/>
                  </a:ext>
                </a:extLst>
              </a:tr>
              <a:tr h="486209">
                <a:tc>
                  <a:txBody>
                    <a:bodyPr/>
                    <a:lstStyle/>
                    <a:p>
                      <a:r>
                        <a:rPr lang="en-ID" sz="1300" dirty="0">
                          <a:latin typeface="Times New Roman" panose="02020603050405020304" pitchFamily="18" charset="0"/>
                          <a:ea typeface="Times New Roman" panose="02020603050405020304" pitchFamily="18" charset="0"/>
                          <a:cs typeface="Times New Roman" panose="02020603050405020304" pitchFamily="18" charset="0"/>
                        </a:rPr>
                        <a:t>Beta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Parmita</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2025. </a:t>
                      </a:r>
                      <a:endParaRPr lang="en-ID" sz="1300" dirty="0"/>
                    </a:p>
                  </a:txBody>
                  <a:tcPr/>
                </a:tc>
                <a:tc>
                  <a:txBody>
                    <a:bodyPr/>
                    <a:lstStyle/>
                    <a:p>
                      <a:r>
                        <a:rPr lang="en-ID" sz="1300" dirty="0">
                          <a:latin typeface="Times New Roman" panose="02020603050405020304" pitchFamily="18" charset="0"/>
                          <a:ea typeface="Times New Roman" panose="02020603050405020304" pitchFamily="18" charset="0"/>
                          <a:cs typeface="Times New Roman" panose="02020603050405020304" pitchFamily="18" charset="0"/>
                        </a:rPr>
                        <a:t>. “Building climate resilience in Indonesia: The role of cool roofs.” Field Actions Science Reports Special Issue 27 | 2025. Health and the environment: understanding, anticipating and acting in the face of climate change.</a:t>
                      </a:r>
                      <a:endParaRPr lang="en-ID" sz="1300" dirty="0"/>
                    </a:p>
                  </a:txBody>
                  <a:tcPr/>
                </a:tc>
                <a:extLst>
                  <a:ext uri="{0D108BD9-81ED-4DB2-BD59-A6C34878D82A}">
                    <a16:rowId xmlns:a16="http://schemas.microsoft.com/office/drawing/2014/main" val="4055960283"/>
                  </a:ext>
                </a:extLst>
              </a:tr>
              <a:tr h="486209">
                <a:tc>
                  <a:txBody>
                    <a:bodyPr/>
                    <a:lstStyle/>
                    <a:p>
                      <a:r>
                        <a:rPr lang="en-ID" sz="1300" dirty="0">
                          <a:latin typeface="Times New Roman" panose="02020603050405020304" pitchFamily="18" charset="0"/>
                          <a:ea typeface="Times New Roman" panose="02020603050405020304" pitchFamily="18" charset="0"/>
                          <a:cs typeface="Times New Roman" panose="02020603050405020304" pitchFamily="18" charset="0"/>
                        </a:rPr>
                        <a:t>Tio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Piccaso</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2025</a:t>
                      </a:r>
                      <a:endParaRPr lang="en-ID" sz="13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D" sz="1300" dirty="0">
                          <a:latin typeface="Times New Roman" panose="02020603050405020304" pitchFamily="18" charset="0"/>
                          <a:ea typeface="Times New Roman" panose="02020603050405020304" pitchFamily="18" charset="0"/>
                          <a:cs typeface="Times New Roman" panose="02020603050405020304" pitchFamily="18" charset="0"/>
                        </a:rPr>
                        <a:t>. Analysis of Thermal Comfort Changes Before and After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Becool</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Paint Application at the Nurul Iman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Karangmulya</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Al-Quran Education Park.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Zonasi</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Architecture Journal. Vol 8, No.3.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Universitas</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Pendidikan Indonesia.</a:t>
                      </a:r>
                      <a:endParaRPr lang="en-ID" sz="1300" dirty="0"/>
                    </a:p>
                  </a:txBody>
                  <a:tcPr/>
                </a:tc>
                <a:extLst>
                  <a:ext uri="{0D108BD9-81ED-4DB2-BD59-A6C34878D82A}">
                    <a16:rowId xmlns:a16="http://schemas.microsoft.com/office/drawing/2014/main" val="2522961466"/>
                  </a:ext>
                </a:extLst>
              </a:tr>
              <a:tr h="486209">
                <a:tc>
                  <a:txBody>
                    <a:bodyPr/>
                    <a:lstStyle/>
                    <a:p>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Karisma</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Nova, 2020. </a:t>
                      </a:r>
                      <a:endParaRPr lang="en-ID" sz="1300" dirty="0"/>
                    </a:p>
                  </a:txBody>
                  <a:tcPr/>
                </a:tc>
                <a:tc>
                  <a:txBody>
                    <a:bodyPr/>
                    <a:lstStyle/>
                    <a:p>
                      <a:r>
                        <a:rPr lang="en-ID" sz="1300" dirty="0">
                          <a:latin typeface="Times New Roman" panose="02020603050405020304" pitchFamily="18" charset="0"/>
                          <a:ea typeface="Times New Roman" panose="02020603050405020304" pitchFamily="18" charset="0"/>
                          <a:cs typeface="Times New Roman" panose="02020603050405020304" pitchFamily="18" charset="0"/>
                        </a:rPr>
                        <a:t>“</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Efektifitas</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Penggunaan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Cat Be Cool Pada Atap Pada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Bangunan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Rumah</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Makan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Geprek</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Dhe</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Gun Kota Semarang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Terhadap</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Perubahan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Suhu</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Ruangan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Umpak</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Jurnal</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Arsitektur</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dan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Lingkugan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Binaan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Vol. 3 No. 2. 97-103.</a:t>
                      </a:r>
                      <a:endParaRPr lang="en-ID" sz="1300" dirty="0"/>
                    </a:p>
                  </a:txBody>
                  <a:tcPr/>
                </a:tc>
                <a:extLst>
                  <a:ext uri="{0D108BD9-81ED-4DB2-BD59-A6C34878D82A}">
                    <a16:rowId xmlns:a16="http://schemas.microsoft.com/office/drawing/2014/main" val="3327715021"/>
                  </a:ext>
                </a:extLst>
              </a:tr>
              <a:tr h="486209">
                <a:tc>
                  <a:txBody>
                    <a:bodyPr/>
                    <a:lstStyle/>
                    <a:p>
                      <a:r>
                        <a:rPr lang="en-ID" sz="1300" dirty="0">
                          <a:latin typeface="Times New Roman" panose="02020603050405020304" pitchFamily="18" charset="0"/>
                          <a:ea typeface="Times New Roman" panose="02020603050405020304" pitchFamily="18" charset="0"/>
                          <a:cs typeface="Times New Roman" panose="02020603050405020304" pitchFamily="18" charset="0"/>
                        </a:rPr>
                        <a:t>Yin Wai, Cheuk, 2025</a:t>
                      </a:r>
                      <a:endParaRPr lang="en-ID" sz="1300" dirty="0"/>
                    </a:p>
                  </a:txBody>
                  <a:tcPr/>
                </a:tc>
                <a:tc>
                  <a:txBody>
                    <a:bodyPr/>
                    <a:lstStyle/>
                    <a:p>
                      <a:r>
                        <a:rPr lang="en-ID" sz="1300" dirty="0">
                          <a:latin typeface="Times New Roman" panose="02020603050405020304" pitchFamily="18" charset="0"/>
                          <a:ea typeface="Times New Roman" panose="02020603050405020304" pitchFamily="18" charset="0"/>
                          <a:cs typeface="Times New Roman" panose="02020603050405020304" pitchFamily="18" charset="0"/>
                        </a:rPr>
                        <a:t>“Experimental Analysis of Cool Roof Coatings as an Urban Heat Mitigation Strategy to Enhance Thermal Performance”. Buildings. Published by MDPI Vol.15  Issue 5, 2025.</a:t>
                      </a:r>
                      <a:endParaRPr lang="en-ID" sz="1300" dirty="0"/>
                    </a:p>
                  </a:txBody>
                  <a:tcPr/>
                </a:tc>
                <a:extLst>
                  <a:ext uri="{0D108BD9-81ED-4DB2-BD59-A6C34878D82A}">
                    <a16:rowId xmlns:a16="http://schemas.microsoft.com/office/drawing/2014/main" val="2201345705"/>
                  </a:ext>
                </a:extLst>
              </a:tr>
              <a:tr h="347973">
                <a:tc>
                  <a:txBody>
                    <a:bodyPr/>
                    <a:lstStyle/>
                    <a:p>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Cahyo</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Eko</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2010</a:t>
                      </a:r>
                      <a:endParaRPr lang="en-ID" sz="1300" dirty="0"/>
                    </a:p>
                  </a:txBody>
                  <a:tcPr/>
                </a:tc>
                <a:tc>
                  <a:txBody>
                    <a:bodyPr/>
                    <a:lstStyle/>
                    <a:p>
                      <a:r>
                        <a:rPr lang="en-ID" sz="1300" dirty="0">
                          <a:latin typeface="Times New Roman" panose="02020603050405020304" pitchFamily="18" charset="0"/>
                          <a:ea typeface="Times New Roman" panose="02020603050405020304" pitchFamily="18" charset="0"/>
                          <a:cs typeface="Times New Roman" panose="02020603050405020304" pitchFamily="18" charset="0"/>
                        </a:rPr>
                        <a:t>“</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Pengaruh</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pemanasan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global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terhadap</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lingkungan</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bumi</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Berita</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ea typeface="Times New Roman" panose="02020603050405020304" pitchFamily="18" charset="0"/>
                          <a:cs typeface="Times New Roman" panose="02020603050405020304" pitchFamily="18" charset="0"/>
                        </a:rPr>
                        <a:t>Dirgantara</a:t>
                      </a:r>
                      <a:r>
                        <a:rPr lang="en-ID" sz="1300" dirty="0">
                          <a:latin typeface="Times New Roman" panose="02020603050405020304" pitchFamily="18" charset="0"/>
                          <a:ea typeface="Times New Roman" panose="02020603050405020304" pitchFamily="18" charset="0"/>
                          <a:cs typeface="Times New Roman" panose="02020603050405020304" pitchFamily="18" charset="0"/>
                        </a:rPr>
                        <a:t>. Volume 8 Issue 2. </a:t>
                      </a:r>
                      <a:endParaRPr lang="en-ID" sz="1300" dirty="0"/>
                    </a:p>
                  </a:txBody>
                  <a:tcPr/>
                </a:tc>
                <a:extLst>
                  <a:ext uri="{0D108BD9-81ED-4DB2-BD59-A6C34878D82A}">
                    <a16:rowId xmlns:a16="http://schemas.microsoft.com/office/drawing/2014/main" val="4012000585"/>
                  </a:ext>
                </a:extLst>
              </a:tr>
              <a:tr h="486209">
                <a:tc>
                  <a:txBody>
                    <a:bodyPr/>
                    <a:lstStyle/>
                    <a:p>
                      <a:r>
                        <a:rPr lang="pt-BR" sz="1300" dirty="0"/>
                        <a:t>A G Djafar, N Pratiwi, 2024</a:t>
                      </a:r>
                      <a:endParaRPr lang="en-ID" sz="1300" dirty="0"/>
                    </a:p>
                  </a:txBody>
                  <a:tcPr/>
                </a:tc>
                <a:tc>
                  <a:txBody>
                    <a:bodyPr/>
                    <a:lstStyle/>
                    <a:p>
                      <a:r>
                        <a:rPr lang="en-US" sz="1300" dirty="0"/>
                        <a:t>“Thermal Performance of </a:t>
                      </a:r>
                      <a:r>
                        <a:rPr lang="en-US" sz="1300" dirty="0" err="1"/>
                        <a:t>Becool</a:t>
                      </a:r>
                      <a:r>
                        <a:rPr lang="en-US" sz="1300" dirty="0"/>
                        <a:t>-Roof Coating in Reducing Heat Gain on Fisherman’s Settlement of Gorontalo City”. IOP Conf. Series: Earth and Environmental Science 2024. 1-10.</a:t>
                      </a:r>
                      <a:endParaRPr lang="en-ID" sz="1300" dirty="0"/>
                    </a:p>
                  </a:txBody>
                  <a:tcPr/>
                </a:tc>
                <a:extLst>
                  <a:ext uri="{0D108BD9-81ED-4DB2-BD59-A6C34878D82A}">
                    <a16:rowId xmlns:a16="http://schemas.microsoft.com/office/drawing/2014/main" val="644078383"/>
                  </a:ext>
                </a:extLst>
              </a:tr>
            </a:tbl>
          </a:graphicData>
        </a:graphic>
      </p:graphicFrame>
      <p:pic>
        <p:nvPicPr>
          <p:cNvPr id="11" name="Picture 3">
            <a:extLst>
              <a:ext uri="{FF2B5EF4-FFF2-40B4-BE49-F238E27FC236}">
                <a16:creationId xmlns:a16="http://schemas.microsoft.com/office/drawing/2014/main" id="{738E7576-E363-47C9-8BD9-75CA1833B7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95" y="139455"/>
            <a:ext cx="691906" cy="91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Google Shape;158;p6"/>
          <p:cNvSpPr txBox="1">
            <a:spLocks noGrp="1"/>
          </p:cNvSpPr>
          <p:nvPr>
            <p:ph type="title"/>
          </p:nvPr>
        </p:nvSpPr>
        <p:spPr>
          <a:xfrm>
            <a:off x="947054" y="-23121"/>
            <a:ext cx="10658473" cy="10003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b="1" dirty="0">
                <a:latin typeface="Arial"/>
                <a:ea typeface="Arial"/>
                <a:cs typeface="Arial"/>
                <a:sym typeface="Arial"/>
              </a:rPr>
              <a:t>References</a:t>
            </a:r>
            <a:endParaRPr sz="3200" b="1" dirty="0">
              <a:latin typeface="Arial"/>
              <a:ea typeface="Arial"/>
              <a:cs typeface="Arial"/>
              <a:sym typeface="Arial"/>
            </a:endParaRPr>
          </a:p>
        </p:txBody>
      </p:sp>
      <p:sp>
        <p:nvSpPr>
          <p:cNvPr id="157" name="Google Shape;157;p6"/>
          <p:cNvSpPr/>
          <p:nvPr/>
        </p:nvSpPr>
        <p:spPr>
          <a:xfrm>
            <a:off x="0" y="5054204"/>
            <a:ext cx="12191999" cy="1803796"/>
          </a:xfrm>
          <a:prstGeom prst="rect">
            <a:avLst/>
          </a:prstGeom>
          <a:gradFill>
            <a:gsLst>
              <a:gs pos="0">
                <a:srgbClr val="44AADE"/>
              </a:gs>
              <a:gs pos="6000">
                <a:srgbClr val="44AADE"/>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3" name="Google Shape;163;p6"/>
          <p:cNvGrpSpPr/>
          <p:nvPr/>
        </p:nvGrpSpPr>
        <p:grpSpPr>
          <a:xfrm>
            <a:off x="-21738" y="4849639"/>
            <a:ext cx="1834688" cy="2113507"/>
            <a:chOff x="-21738" y="4849639"/>
            <a:chExt cx="1834688" cy="2113507"/>
          </a:xfrm>
        </p:grpSpPr>
        <p:pic>
          <p:nvPicPr>
            <p:cNvPr id="164" name="Google Shape;164;p6"/>
            <p:cNvPicPr preferRelativeResize="0"/>
            <p:nvPr/>
          </p:nvPicPr>
          <p:blipFill rotWithShape="1">
            <a:blip r:embed="rId4">
              <a:alphaModFix/>
            </a:blip>
            <a:srcRect r="70185"/>
            <a:stretch/>
          </p:blipFill>
          <p:spPr>
            <a:xfrm>
              <a:off x="-21738" y="4849639"/>
              <a:ext cx="793264" cy="2113507"/>
            </a:xfrm>
            <a:prstGeom prst="rect">
              <a:avLst/>
            </a:prstGeom>
            <a:noFill/>
            <a:ln>
              <a:noFill/>
            </a:ln>
          </p:spPr>
        </p:pic>
        <p:pic>
          <p:nvPicPr>
            <p:cNvPr id="165" name="Google Shape;165;p6"/>
            <p:cNvPicPr preferRelativeResize="0"/>
            <p:nvPr/>
          </p:nvPicPr>
          <p:blipFill rotWithShape="1">
            <a:blip r:embed="rId4">
              <a:alphaModFix/>
            </a:blip>
            <a:srcRect l="32444" t="19701"/>
            <a:stretch/>
          </p:blipFill>
          <p:spPr>
            <a:xfrm>
              <a:off x="823913" y="5862638"/>
              <a:ext cx="989037" cy="933846"/>
            </a:xfrm>
            <a:prstGeom prst="rect">
              <a:avLst/>
            </a:prstGeom>
            <a:noFill/>
            <a:ln>
              <a:noFill/>
            </a:ln>
          </p:spPr>
        </p:pic>
      </p:grpSp>
      <p:sp>
        <p:nvSpPr>
          <p:cNvPr id="17" name="Rectangle 16">
            <a:extLst>
              <a:ext uri="{FF2B5EF4-FFF2-40B4-BE49-F238E27FC236}">
                <a16:creationId xmlns:a16="http://schemas.microsoft.com/office/drawing/2014/main" id="{336E0697-7675-4B9A-9321-8F2BD743B6F1}"/>
              </a:ext>
            </a:extLst>
          </p:cNvPr>
          <p:cNvSpPr/>
          <p:nvPr/>
        </p:nvSpPr>
        <p:spPr>
          <a:xfrm>
            <a:off x="3051209" y="5077727"/>
            <a:ext cx="9162528" cy="1384995"/>
          </a:xfrm>
          <a:prstGeom prst="rect">
            <a:avLst/>
          </a:prstGeom>
          <a:noFill/>
        </p:spPr>
        <p:txBody>
          <a:bodyPr wrap="square">
            <a:spAutoFit/>
          </a:bodyPr>
          <a:lstStyle/>
          <a:p>
            <a:r>
              <a:rPr lang="en-US" dirty="0"/>
              <a:t>We would like to thanks to the Independent Campus Program (MBKM) Global Warming Disaster Mitigation at the </a:t>
            </a:r>
            <a:r>
              <a:rPr lang="en-US" dirty="0" err="1"/>
              <a:t>Universitas</a:t>
            </a:r>
            <a:r>
              <a:rPr lang="en-US" dirty="0"/>
              <a:t> </a:t>
            </a:r>
            <a:r>
              <a:rPr lang="en-US" dirty="0" err="1"/>
              <a:t>Pendidikan</a:t>
            </a:r>
            <a:r>
              <a:rPr lang="en-US" dirty="0"/>
              <a:t> Indonesia (UPI) in 2022, initiated by Dr. Beta </a:t>
            </a:r>
            <a:r>
              <a:rPr lang="en-US" dirty="0" err="1"/>
              <a:t>Paramita</a:t>
            </a:r>
            <a:r>
              <a:rPr lang="en-US" dirty="0"/>
              <a:t> and her team. </a:t>
            </a:r>
          </a:p>
          <a:p>
            <a:r>
              <a:rPr lang="en-US" dirty="0"/>
              <a:t>This research involved UPGRIS, which provided lecturers and students with the opportunity to attend a class briefing, provided measurement equipment, and provided funding for this conference. We also extend our thanks to the students of the Faculty of Engineering and Informatics who participated in this research program for their hard work in conducting the field research. </a:t>
            </a:r>
          </a:p>
        </p:txBody>
      </p:sp>
      <p:sp>
        <p:nvSpPr>
          <p:cNvPr id="18" name="TextBox 17">
            <a:extLst>
              <a:ext uri="{FF2B5EF4-FFF2-40B4-BE49-F238E27FC236}">
                <a16:creationId xmlns:a16="http://schemas.microsoft.com/office/drawing/2014/main" id="{C5C3DE8E-10AD-4E3A-9715-C3934B737752}"/>
              </a:ext>
            </a:extLst>
          </p:cNvPr>
          <p:cNvSpPr txBox="1"/>
          <p:nvPr/>
        </p:nvSpPr>
        <p:spPr>
          <a:xfrm>
            <a:off x="537601" y="5089492"/>
            <a:ext cx="2550698" cy="338554"/>
          </a:xfrm>
          <a:prstGeom prst="rect">
            <a:avLst/>
          </a:prstGeom>
          <a:noFill/>
        </p:spPr>
        <p:txBody>
          <a:bodyPr wrap="none" rtlCol="0">
            <a:spAutoFit/>
          </a:bodyPr>
          <a:lstStyle/>
          <a:p>
            <a:r>
              <a:rPr lang="en-US" sz="1600" b="1" dirty="0"/>
              <a:t>ACKNOWLEDGEMENTS</a:t>
            </a:r>
          </a:p>
        </p:txBody>
      </p:sp>
    </p:spTree>
    <p:extLst>
      <p:ext uri="{BB962C8B-B14F-4D97-AF65-F5344CB8AC3E}">
        <p14:creationId xmlns:p14="http://schemas.microsoft.com/office/powerpoint/2010/main" val="1475890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1330</Words>
  <Application>Microsoft Office PowerPoint</Application>
  <PresentationFormat>Widescreen</PresentationFormat>
  <Paragraphs>95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Microsoft JhengHei</vt:lpstr>
      <vt:lpstr>Arial</vt:lpstr>
      <vt:lpstr>Calibri</vt:lpstr>
      <vt:lpstr>Palatino Linotype</vt:lpstr>
      <vt:lpstr>Times New Roman</vt:lpstr>
      <vt:lpstr>Office Theme</vt:lpstr>
      <vt:lpstr>PowerPoint Presentation</vt:lpstr>
      <vt:lpstr>Introduction</vt:lpstr>
      <vt:lpstr>Method</vt:lpstr>
      <vt:lpstr>PowerPoint Presentation</vt:lpstr>
      <vt:lpstr>Result and Discussion</vt:lpstr>
      <vt:lpstr>PowerPoint Presentation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Yudhistira Kusuma</dc:creator>
  <cp:lastModifiedBy>ratri saraswati</cp:lastModifiedBy>
  <cp:revision>10</cp:revision>
  <dcterms:created xsi:type="dcterms:W3CDTF">2024-01-25T02:46:20Z</dcterms:created>
  <dcterms:modified xsi:type="dcterms:W3CDTF">2026-01-09T22:17:38Z</dcterms:modified>
</cp:coreProperties>
</file>